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80"/>
  </p:notesMasterIdLst>
  <p:handoutMasterIdLst>
    <p:handoutMasterId r:id="rId81"/>
  </p:handoutMasterIdLst>
  <p:sldIdLst>
    <p:sldId id="588" r:id="rId2"/>
    <p:sldId id="583" r:id="rId3"/>
    <p:sldId id="584" r:id="rId4"/>
    <p:sldId id="591" r:id="rId5"/>
    <p:sldId id="592" r:id="rId6"/>
    <p:sldId id="774" r:id="rId7"/>
    <p:sldId id="669" r:id="rId8"/>
    <p:sldId id="589" r:id="rId9"/>
    <p:sldId id="590" r:id="rId10"/>
    <p:sldId id="594" r:id="rId11"/>
    <p:sldId id="595" r:id="rId12"/>
    <p:sldId id="598" r:id="rId13"/>
    <p:sldId id="599" r:id="rId14"/>
    <p:sldId id="600" r:id="rId15"/>
    <p:sldId id="603" r:id="rId16"/>
    <p:sldId id="606" r:id="rId17"/>
    <p:sldId id="775" r:id="rId18"/>
    <p:sldId id="776" r:id="rId19"/>
    <p:sldId id="777" r:id="rId20"/>
    <p:sldId id="778" r:id="rId21"/>
    <p:sldId id="780" r:id="rId22"/>
    <p:sldId id="781" r:id="rId23"/>
    <p:sldId id="782" r:id="rId24"/>
    <p:sldId id="783" r:id="rId25"/>
    <p:sldId id="784" r:id="rId26"/>
    <p:sldId id="785" r:id="rId27"/>
    <p:sldId id="786" r:id="rId28"/>
    <p:sldId id="803" r:id="rId29"/>
    <p:sldId id="788" r:id="rId30"/>
    <p:sldId id="791" r:id="rId31"/>
    <p:sldId id="613" r:id="rId32"/>
    <p:sldId id="615" r:id="rId33"/>
    <p:sldId id="672" r:id="rId34"/>
    <p:sldId id="617" r:id="rId35"/>
    <p:sldId id="675" r:id="rId36"/>
    <p:sldId id="622" r:id="rId37"/>
    <p:sldId id="623" r:id="rId38"/>
    <p:sldId id="624" r:id="rId39"/>
    <p:sldId id="771" r:id="rId40"/>
    <p:sldId id="677" r:id="rId41"/>
    <p:sldId id="631" r:id="rId42"/>
    <p:sldId id="682" r:id="rId43"/>
    <p:sldId id="651" r:id="rId44"/>
    <p:sldId id="653" r:id="rId45"/>
    <p:sldId id="655" r:id="rId46"/>
    <p:sldId id="657" r:id="rId47"/>
    <p:sldId id="686" r:id="rId48"/>
    <p:sldId id="687" r:id="rId49"/>
    <p:sldId id="662" r:id="rId50"/>
    <p:sldId id="660" r:id="rId51"/>
    <p:sldId id="654" r:id="rId52"/>
    <p:sldId id="664" r:id="rId53"/>
    <p:sldId id="688" r:id="rId54"/>
    <p:sldId id="690" r:id="rId55"/>
    <p:sldId id="691" r:id="rId56"/>
    <p:sldId id="692" r:id="rId57"/>
    <p:sldId id="693" r:id="rId58"/>
    <p:sldId id="694" r:id="rId59"/>
    <p:sldId id="695" r:id="rId60"/>
    <p:sldId id="696" r:id="rId61"/>
    <p:sldId id="805" r:id="rId62"/>
    <p:sldId id="804" r:id="rId63"/>
    <p:sldId id="800" r:id="rId64"/>
    <p:sldId id="773" r:id="rId65"/>
    <p:sldId id="701" r:id="rId66"/>
    <p:sldId id="768" r:id="rId67"/>
    <p:sldId id="769" r:id="rId68"/>
    <p:sldId id="808" r:id="rId69"/>
    <p:sldId id="810" r:id="rId70"/>
    <p:sldId id="811" r:id="rId71"/>
    <p:sldId id="814" r:id="rId72"/>
    <p:sldId id="704" r:id="rId73"/>
    <p:sldId id="802" r:id="rId74"/>
    <p:sldId id="815" r:id="rId75"/>
    <p:sldId id="807" r:id="rId76"/>
    <p:sldId id="806" r:id="rId77"/>
    <p:sldId id="668" r:id="rId78"/>
    <p:sldId id="581" r:id="rId79"/>
  </p:sldIdLst>
  <p:sldSz cx="9144000" cy="5143500" type="screen16x9"/>
  <p:notesSz cx="6858000" cy="9144000"/>
  <p:embeddedFontLst>
    <p:embeddedFont>
      <p:font typeface="FZXingKai-S04" panose="02010600030101010101" charset="-122"/>
      <p:regular r:id="rId82"/>
    </p:embeddedFont>
    <p:embeddedFont>
      <p:font typeface="Impact" panose="020B0806030902050204" pitchFamily="34" charset="0"/>
      <p:regular r:id="rId83"/>
    </p:embeddedFont>
    <p:embeddedFont>
      <p:font typeface="Arial Unicode MS" panose="020B0604020202020204" pitchFamily="34" charset="-122"/>
      <p:regular r:id="rId84"/>
    </p:embeddedFont>
    <p:embeddedFont>
      <p:font typeface="汉语拼音" panose="000B0604020202020204" pitchFamily="34" charset="0"/>
      <p:regular r:id="rId85"/>
    </p:embeddedFont>
    <p:embeddedFont>
      <p:font typeface="微软雅黑" panose="020B0503020204020204" pitchFamily="34" charset="-122"/>
      <p:regular r:id="rId86"/>
      <p:bold r:id="rId87"/>
    </p:embeddedFont>
    <p:embeddedFont>
      <p:font typeface="楷体" panose="02010609060101010101" pitchFamily="49" charset="-122"/>
      <p:regular r:id="rId88"/>
    </p:embeddedFont>
    <p:embeddedFont>
      <p:font typeface="黑体" panose="02010609060101010101" pitchFamily="49" charset="-122"/>
      <p:regular r:id="rId89"/>
    </p:embeddedFont>
    <p:embeddedFont>
      <p:font typeface="Calibri" panose="020F0502020204030204" pitchFamily="34" charset="0"/>
      <p:regular r:id="rId90"/>
      <p:bold r:id="rId91"/>
      <p:italic r:id="rId92"/>
      <p:boldItalic r:id="rId9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5EBE7"/>
    <a:srgbClr val="E7E7E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0" autoAdjust="0"/>
    <p:restoredTop sz="95062" autoAdjust="0"/>
  </p:normalViewPr>
  <p:slideViewPr>
    <p:cSldViewPr>
      <p:cViewPr varScale="1">
        <p:scale>
          <a:sx n="113" d="100"/>
          <a:sy n="113" d="100"/>
        </p:scale>
        <p:origin x="-45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font" Target="fonts/font3.fntdata"/><Relationship Id="rId89" Type="http://schemas.openxmlformats.org/officeDocument/2006/relationships/font" Target="fonts/font8.fntdata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font" Target="fonts/font6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1.fntdata"/><Relationship Id="rId90" Type="http://schemas.openxmlformats.org/officeDocument/2006/relationships/font" Target="fonts/font9.fntdata"/><Relationship Id="rId95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85" Type="http://schemas.openxmlformats.org/officeDocument/2006/relationships/font" Target="fonts/font4.fntdata"/><Relationship Id="rId93" Type="http://schemas.openxmlformats.org/officeDocument/2006/relationships/font" Target="fonts/font1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2.fntdata"/><Relationship Id="rId88" Type="http://schemas.openxmlformats.org/officeDocument/2006/relationships/font" Target="fonts/font7.fntdata"/><Relationship Id="rId91" Type="http://schemas.openxmlformats.org/officeDocument/2006/relationships/font" Target="fonts/font10.fntdata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handoutMaster" Target="handoutMasters/handoutMaster1.xml"/><Relationship Id="rId86" Type="http://schemas.openxmlformats.org/officeDocument/2006/relationships/font" Target="fonts/font5.fntdata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1F66216-31E8-483F-B036-F36224E4C4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794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8AC3662-A3A2-45E8-A56C-54399B9899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3964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16739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mtClean="0">
                <a:latin typeface="Arial" charset="0"/>
                <a:ea typeface="宋体" charset="-122"/>
              </a:rPr>
              <a:t>状元成才路</a:t>
            </a:r>
          </a:p>
        </p:txBody>
      </p:sp>
      <p:sp>
        <p:nvSpPr>
          <p:cNvPr id="116740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mtClean="0">
                <a:latin typeface="Arial" charset="0"/>
                <a:ea typeface="宋体" charset="-122"/>
              </a:rPr>
              <a:t>状元成才路</a:t>
            </a:r>
          </a:p>
        </p:txBody>
      </p:sp>
      <p:sp>
        <p:nvSpPr>
          <p:cNvPr id="116741" name="灯片编号占位符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65714239-1BD3-411A-8E9F-E08065A2FFB6}" type="slidenum">
              <a:rPr altLang="en-US" sz="1800" smtClean="0"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42</a:t>
            </a:fld>
            <a:endParaRPr lang="zh-CN" altLang="en-US" sz="1800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848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484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1CEA2A9C-6E84-4C66-933F-12BCBD48AA76}" type="slidenum">
              <a:rPr altLang="en-US" sz="1800" smtClean="0">
                <a:latin typeface="Arial" charset="0"/>
                <a:ea typeface="宋体" charset="-122"/>
              </a:rPr>
              <a:pPr>
                <a:buFont typeface="Arial" charset="0"/>
                <a:buNone/>
              </a:pPr>
              <a:t>72</a:t>
            </a:fld>
            <a:endParaRPr lang="zh-CN" altLang="en-US" sz="1800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981AC4C-2555-4318-8B2A-AC41D71D11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 descr="https://timgsa.baidu.com/timg?image&amp;quality=80&amp;size=b9999_10000&amp;sec=1555064348905&amp;di=c73a509b72d3844574fed89b7627c979&amp;imgtype=0&amp;src=http%3A%2F%2Fimg2.artron.net%2Fauction%2F2013%2Fart504034%2Fd%2Fart5040340079.jpg"/>
          <p:cNvPicPr>
            <a:picLocks noChangeAspect="1" noChangeArrowheads="1"/>
          </p:cNvPicPr>
          <p:nvPr userDrawn="1"/>
        </p:nvPicPr>
        <p:blipFill>
          <a:blip r:embed="rId36">
            <a:lum bright="70000" contrast="-70000"/>
          </a:blip>
          <a:srcRect/>
          <a:stretch>
            <a:fillRect/>
          </a:stretch>
        </p:blipFill>
        <p:spPr bwMode="auto">
          <a:xfrm>
            <a:off x="11113" y="3175"/>
            <a:ext cx="9132887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5670551" y="69850"/>
            <a:ext cx="2062163" cy="500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kumimoji="1" lang="en-US" altLang="zh-CN" sz="28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13 </a:t>
            </a:r>
            <a:r>
              <a:rPr kumimoji="1" lang="zh-CN" altLang="en-US" sz="2400" b="1" dirty="0">
                <a:solidFill>
                  <a:srgbClr val="A11111"/>
                </a:solidFill>
                <a:latin typeface="宋体" panose="02010600030101010101" pitchFamily="2" charset="-122"/>
              </a:rPr>
              <a:t>唐诗五首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anose="02010600030101010101" pitchFamily="2" charset="-122"/>
              </a:rPr>
              <a:t>/</a:t>
            </a:r>
          </a:p>
        </p:txBody>
      </p:sp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7784" r:id="rId1"/>
    <p:sldLayoutId id="2147487783" r:id="rId2"/>
    <p:sldLayoutId id="2147487782" r:id="rId3"/>
    <p:sldLayoutId id="2147487781" r:id="rId4"/>
    <p:sldLayoutId id="2147487780" r:id="rId5"/>
    <p:sldLayoutId id="2147487779" r:id="rId6"/>
    <p:sldLayoutId id="2147487778" r:id="rId7"/>
    <p:sldLayoutId id="2147487817" r:id="rId8"/>
    <p:sldLayoutId id="2147487777" r:id="rId9"/>
    <p:sldLayoutId id="2147487776" r:id="rId10"/>
    <p:sldLayoutId id="2147487775" r:id="rId11"/>
    <p:sldLayoutId id="2147487774" r:id="rId12"/>
    <p:sldLayoutId id="2147487773" r:id="rId13"/>
    <p:sldLayoutId id="2147487772" r:id="rId14"/>
    <p:sldLayoutId id="2147487771" r:id="rId15"/>
    <p:sldLayoutId id="2147487770" r:id="rId16"/>
    <p:sldLayoutId id="2147487769" r:id="rId17"/>
    <p:sldLayoutId id="2147487768" r:id="rId18"/>
    <p:sldLayoutId id="2147487767" r:id="rId19"/>
    <p:sldLayoutId id="2147487766" r:id="rId20"/>
    <p:sldLayoutId id="2147487765" r:id="rId21"/>
    <p:sldLayoutId id="2147487764" r:id="rId22"/>
    <p:sldLayoutId id="2147487763" r:id="rId23"/>
    <p:sldLayoutId id="2147487762" r:id="rId24"/>
    <p:sldLayoutId id="2147487761" r:id="rId25"/>
    <p:sldLayoutId id="2147487760" r:id="rId26"/>
    <p:sldLayoutId id="2147487759" r:id="rId27"/>
    <p:sldLayoutId id="2147487758" r:id="rId28"/>
    <p:sldLayoutId id="2147487757" r:id="rId29"/>
    <p:sldLayoutId id="2147487756" r:id="rId30"/>
    <p:sldLayoutId id="2147487755" r:id="rId31"/>
    <p:sldLayoutId id="2147487754" r:id="rId32"/>
    <p:sldLayoutId id="2147487753" r:id="rId33"/>
    <p:sldLayoutId id="2147487818" r:id="rId34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9.xml"/><Relationship Id="rId1" Type="http://schemas.openxmlformats.org/officeDocument/2006/relationships/audio" Target="file:///G:\&#35821;&#25991;&#20843;&#19978;&#20809;&#30424;&#25991;&#20214;\&#25945;&#23398;&#35838;&#20214;\&#31532;&#19977;&#21333;&#20803;\13%20&#21776;&#35799;&#20116;&#39318;\13%20&#21776;&#35799;&#20116;&#39318;-&#37326;&#26395;.mp3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6" Type="http://schemas.openxmlformats.org/officeDocument/2006/relationships/slide" Target="slide43.xml"/><Relationship Id="rId5" Type="http://schemas.openxmlformats.org/officeDocument/2006/relationships/slide" Target="slide18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9.xml"/><Relationship Id="rId1" Type="http://schemas.openxmlformats.org/officeDocument/2006/relationships/audio" Target="file:///G:\&#35821;&#25991;&#20843;&#19978;&#20809;&#30424;&#25991;&#20214;\&#25945;&#23398;&#35838;&#20214;\&#31532;&#19977;&#21333;&#20803;\13%20&#21776;&#35799;&#20116;&#39318;\13%20&#21776;&#35799;&#20116;&#39318;-&#20351;&#33267;&#22622;&#19978;.mp3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9.xml"/><Relationship Id="rId1" Type="http://schemas.openxmlformats.org/officeDocument/2006/relationships/audio" Target="file:///G:\&#35821;&#25991;&#20843;&#19978;&#20809;&#30424;&#25991;&#20214;\&#25945;&#23398;&#35838;&#20214;\&#31532;&#19977;&#21333;&#20803;\13%20&#21776;&#35799;&#20116;&#39318;\13%20&#21776;&#35799;&#20116;&#39318;-&#40644;&#40548;&#27004;.mp3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9.xml"/><Relationship Id="rId1" Type="http://schemas.openxmlformats.org/officeDocument/2006/relationships/audio" Target="file:///G:\&#35821;&#25991;&#20843;&#19978;&#20809;&#30424;&#25991;&#20214;\&#25945;&#23398;&#35838;&#20214;\&#31532;&#19977;&#21333;&#20803;\13%20&#21776;&#35799;&#20116;&#39318;\13%20&#21776;&#35799;&#20116;&#39318;-&#28193;&#33606;&#38376;&#36865;&#21035;.mp3" TargetMode="Externa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9.xml"/><Relationship Id="rId1" Type="http://schemas.openxmlformats.org/officeDocument/2006/relationships/audio" Target="file:///G:\&#35821;&#25991;&#20843;&#19978;&#20809;&#30424;&#25991;&#20214;\&#25945;&#23398;&#35838;&#20214;\&#31532;&#19977;&#21333;&#20803;\13%20&#21776;&#35799;&#20116;&#39318;\13%20&#21776;&#35799;&#20116;&#39318;-&#38065;&#22616;&#28246;&#26149;&#34892;.mp3" TargetMode="Externa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3"/>
          <p:cNvSpPr txBox="1">
            <a:spLocks noChangeArrowheads="1"/>
          </p:cNvSpPr>
          <p:nvPr/>
        </p:nvSpPr>
        <p:spPr bwMode="auto">
          <a:xfrm>
            <a:off x="684213" y="1044575"/>
            <a:ext cx="77755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“熟读唐诗三百首，不会作诗也会吟。”唐朝是中国诗歌的鼎盛时代。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今天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，让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我们一起学习《唐诗五首》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，领略唐诗的风采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>
              <a:latin typeface="楷体" pitchFamily="49" charset="-122"/>
              <a:ea typeface="楷体" pitchFamily="49" charset="-122"/>
              <a:sym typeface="宋体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0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196975" y="661988"/>
            <a:ext cx="6750050" cy="50006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spcBef>
                <a:spcPts val="1800"/>
              </a:spcBef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有感情地朗读诗歌，读准字音，注意节奏。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2946" name="矩形 6"/>
          <p:cNvSpPr>
            <a:spLocks noChangeArrowheads="1"/>
          </p:cNvSpPr>
          <p:nvPr/>
        </p:nvSpPr>
        <p:spPr bwMode="auto">
          <a:xfrm>
            <a:off x="2205038" y="1131888"/>
            <a:ext cx="4733925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野  望</a:t>
            </a:r>
            <a:endParaRPr lang="en-US" altLang="zh-CN" sz="2800"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000" b="1">
                <a:latin typeface="宋体" charset="-122"/>
              </a:rPr>
              <a:t>王  绩</a:t>
            </a:r>
            <a:endParaRPr lang="en-US" altLang="zh-CN" sz="2000" b="1">
              <a:latin typeface="宋体" charset="-12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东皋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薄暮望，徙倚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欲何依。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树树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皆秋色，山山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唯落晖。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牧人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驱犊返，猎马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带禽归。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相顾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无相识，长歌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怀采薇。</a:t>
            </a:r>
          </a:p>
        </p:txBody>
      </p:sp>
      <p:grpSp>
        <p:nvGrpSpPr>
          <p:cNvPr id="82947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8294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2953" name="13 唐诗五首-野望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956550" y="7715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9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42" fill="hold"/>
                                        <p:tgtEl>
                                          <p:spTgt spid="829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95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95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/>
            </a:extLst>
          </p:cNvPr>
          <p:cNvSpPr txBox="1"/>
          <p:nvPr/>
        </p:nvSpPr>
        <p:spPr>
          <a:xfrm>
            <a:off x="250825" y="1203325"/>
            <a:ext cx="8713788" cy="8302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东皋薄暮望，徙倚欲何依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  <a:p>
            <a:pPr algn="dist" eaLnBrk="0" hangingPunct="0"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傍晚时分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站在东皋纵目远望，我徘徊不定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不知该归依何方。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323850" y="2139950"/>
            <a:ext cx="86407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东皋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地名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今属山西万荣。作者弃官后隐居于此。皋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水边地。</a:t>
            </a:r>
            <a:endParaRPr lang="en-US" altLang="zh-CN" sz="2000">
              <a:latin typeface="楷体" pitchFamily="49" charset="-122"/>
              <a:ea typeface="楷体" pitchFamily="49" charset="-122"/>
            </a:endParaRPr>
          </a:p>
          <a:p>
            <a:pPr eaLnBrk="0" hangingPunct="0">
              <a:buFont typeface="Arial" charset="0"/>
              <a:buNone/>
            </a:pP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薄暮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傍晚。薄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接近。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                     </a:t>
            </a: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徙倚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徘徊。</a:t>
            </a:r>
            <a:endParaRPr lang="zh-CN" altLang="en-US" sz="2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>
            <a:extLst>
              <a:ext uri="{FF2B5EF4-FFF2-40B4-BE49-F238E27FC236}"/>
            </a:extLst>
          </p:cNvPr>
          <p:cNvSpPr txBox="1"/>
          <p:nvPr/>
        </p:nvSpPr>
        <p:spPr>
          <a:xfrm>
            <a:off x="250825" y="2932113"/>
            <a:ext cx="8713788" cy="8302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树树皆秋色，山山唯落晖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  <a:p>
            <a:pPr algn="dist" eaLnBrk="0" hangingPunct="0"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层层树林都染上秋天的色彩，重重山岭披覆着落日的余光。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23850" y="3940175"/>
            <a:ext cx="8642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落晖</a:t>
            </a:r>
            <a:r>
              <a:rPr lang="zh-CN" altLang="en-US" sz="2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落日。</a:t>
            </a:r>
            <a:endParaRPr lang="zh-CN" altLang="en-US" sz="2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3973" name="矩形 2"/>
          <p:cNvSpPr>
            <a:spLocks noChangeArrowheads="1"/>
          </p:cNvSpPr>
          <p:nvPr/>
        </p:nvSpPr>
        <p:spPr bwMode="auto">
          <a:xfrm>
            <a:off x="395288" y="492125"/>
            <a:ext cx="84978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请同学反复朗读诗歌，用自己的话说说诗句的意思。</a:t>
            </a:r>
          </a:p>
        </p:txBody>
      </p:sp>
      <p:grpSp>
        <p:nvGrpSpPr>
          <p:cNvPr id="83974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397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/>
            </a:extLst>
          </p:cNvPr>
          <p:cNvSpPr txBox="1"/>
          <p:nvPr/>
        </p:nvSpPr>
        <p:spPr>
          <a:xfrm>
            <a:off x="250825" y="798513"/>
            <a:ext cx="8713788" cy="8302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牧人驱犊返，猎马带禽归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  <a:p>
            <a:pPr algn="dist" eaLnBrk="0" hangingPunct="0"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牧人驱赶着牛群返回家园，猎人带着猎物驰过我的身旁。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323850" y="1806575"/>
            <a:ext cx="8642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犊</a:t>
            </a:r>
            <a:r>
              <a:rPr lang="zh-CN" altLang="en-US" sz="2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小牛。这里指牛群。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禽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泛指猎获的鸟兽。</a:t>
            </a:r>
            <a:endParaRPr lang="zh-CN" altLang="en-US" sz="2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>
            <a:extLst>
              <a:ext uri="{FF2B5EF4-FFF2-40B4-BE49-F238E27FC236}"/>
            </a:extLst>
          </p:cNvPr>
          <p:cNvSpPr txBox="1"/>
          <p:nvPr/>
        </p:nvSpPr>
        <p:spPr>
          <a:xfrm>
            <a:off x="250825" y="2382838"/>
            <a:ext cx="8713788" cy="8302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相顾无相识，长歌怀采薇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  <a:p>
            <a:pPr algn="dist" eaLnBrk="0" hangingPunct="0"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大家相对无言，彼此互不相识，我长啸高歌，真想隐居在山冈。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323850" y="3357563"/>
            <a:ext cx="8640763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采薇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采食野菜。据《史记·伯夷列传》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商末孤竹君之子伯夷、叔齐在商亡之后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“不食周粟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隐于首阳山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采薇而食之”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后遂以“采薇”比喻隐居不仕。</a:t>
            </a:r>
            <a:endParaRPr lang="zh-CN" altLang="en-US" sz="200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4997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499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矩形 6"/>
          <p:cNvSpPr>
            <a:spLocks noChangeArrowheads="1"/>
          </p:cNvSpPr>
          <p:nvPr/>
        </p:nvSpPr>
        <p:spPr bwMode="auto">
          <a:xfrm>
            <a:off x="2179638" y="2271713"/>
            <a:ext cx="4513262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东皋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薄暮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望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徙倚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欲何依。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018" name="TextBox 4"/>
          <p:cNvSpPr txBox="1">
            <a:spLocks noChangeArrowheads="1"/>
          </p:cNvSpPr>
          <p:nvPr/>
        </p:nvSpPr>
        <p:spPr bwMode="auto">
          <a:xfrm>
            <a:off x="468313" y="555625"/>
            <a:ext cx="82073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诗歌以</a:t>
            </a:r>
            <a:r>
              <a:rPr lang="en-US" altLang="zh-CN" sz="2800" b="1">
                <a:latin typeface="宋体" charset="-122"/>
              </a:rPr>
              <a:t>《</a:t>
            </a:r>
            <a:r>
              <a:rPr lang="zh-CN" altLang="en-US" sz="2800" b="1">
                <a:latin typeface="宋体" charset="-122"/>
              </a:rPr>
              <a:t>野望</a:t>
            </a:r>
            <a:r>
              <a:rPr lang="en-US" altLang="zh-CN" sz="2800" b="1">
                <a:latin typeface="宋体" charset="-122"/>
              </a:rPr>
              <a:t>》</a:t>
            </a:r>
            <a:r>
              <a:rPr lang="zh-CN" altLang="en-US" sz="2800" b="1">
                <a:latin typeface="宋体" charset="-122"/>
              </a:rPr>
              <a:t>为题，读首联，找找诗人“望”的时间、地点，感受诗人“望”的心境。</a:t>
            </a:r>
          </a:p>
        </p:txBody>
      </p:sp>
      <p:sp>
        <p:nvSpPr>
          <p:cNvPr id="5" name="圆角矩形标注 4">
            <a:extLst>
              <a:ext uri="{FF2B5EF4-FFF2-40B4-BE49-F238E27FC236}"/>
            </a:extLst>
          </p:cNvPr>
          <p:cNvSpPr/>
          <p:nvPr/>
        </p:nvSpPr>
        <p:spPr>
          <a:xfrm>
            <a:off x="1547813" y="3076575"/>
            <a:ext cx="936625" cy="415925"/>
          </a:xfrm>
          <a:prstGeom prst="wedgeRoundRectCallout">
            <a:avLst>
              <a:gd name="adj1" fmla="val 50393"/>
              <a:gd name="adj2" fmla="val -111361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地点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3" name="圆角矩形标注 12">
            <a:extLst>
              <a:ext uri="{FF2B5EF4-FFF2-40B4-BE49-F238E27FC236}"/>
            </a:extLst>
          </p:cNvPr>
          <p:cNvSpPr/>
          <p:nvPr/>
        </p:nvSpPr>
        <p:spPr>
          <a:xfrm>
            <a:off x="3419475" y="3081338"/>
            <a:ext cx="936625" cy="415925"/>
          </a:xfrm>
          <a:prstGeom prst="wedgeRoundRectCallout">
            <a:avLst>
              <a:gd name="adj1" fmla="val -39148"/>
              <a:gd name="adj2" fmla="val -12279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4" name="圆角矩形标注 13">
            <a:extLst>
              <a:ext uri="{FF2B5EF4-FFF2-40B4-BE49-F238E27FC236}"/>
            </a:extLst>
          </p:cNvPr>
          <p:cNvSpPr/>
          <p:nvPr/>
        </p:nvSpPr>
        <p:spPr>
          <a:xfrm>
            <a:off x="3419475" y="1724025"/>
            <a:ext cx="3097213" cy="415925"/>
          </a:xfrm>
          <a:prstGeom prst="wedgeRoundRectCallout">
            <a:avLst>
              <a:gd name="adj1" fmla="val -36380"/>
              <a:gd name="adj2" fmla="val 108254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领起中间两联的写景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5" name="圆角矩形标注 14">
            <a:extLst>
              <a:ext uri="{FF2B5EF4-FFF2-40B4-BE49-F238E27FC236}"/>
            </a:extLst>
          </p:cNvPr>
          <p:cNvSpPr/>
          <p:nvPr/>
        </p:nvSpPr>
        <p:spPr>
          <a:xfrm>
            <a:off x="4643438" y="3219450"/>
            <a:ext cx="3384550" cy="1223963"/>
          </a:xfrm>
          <a:prstGeom prst="wedgeRoundRectCallout">
            <a:avLst>
              <a:gd name="adj1" fmla="val -41853"/>
              <a:gd name="adj2" fmla="val -8467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呼应尾联，表现诗人徘徊无依的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孤独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心境，为全诗奠定了感情基调。</a:t>
            </a:r>
          </a:p>
        </p:txBody>
      </p:sp>
      <p:grpSp>
        <p:nvGrpSpPr>
          <p:cNvPr id="86023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602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/>
          <p:cNvSpPr>
            <a:spLocks noChangeArrowheads="1"/>
          </p:cNvSpPr>
          <p:nvPr/>
        </p:nvSpPr>
        <p:spPr bwMode="auto">
          <a:xfrm>
            <a:off x="1295400" y="1479550"/>
            <a:ext cx="4513263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树树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皆秋色，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山山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唯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落晖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21508" name="矩形 3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647700" y="3130550"/>
            <a:ext cx="7848600" cy="954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这四句诗宛如一幅山家秋晚图，光与色，远景与近景，静态与动态，搭配得恰到好处。</a:t>
            </a:r>
          </a:p>
        </p:txBody>
      </p:sp>
      <p:sp>
        <p:nvSpPr>
          <p:cNvPr id="87043" name="TextBox 4"/>
          <p:cNvSpPr txBox="1">
            <a:spLocks noChangeArrowheads="1"/>
          </p:cNvSpPr>
          <p:nvPr/>
        </p:nvSpPr>
        <p:spPr bwMode="auto">
          <a:xfrm>
            <a:off x="1116013" y="608013"/>
            <a:ext cx="4692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诗人“望”到了怎样的景色？</a:t>
            </a:r>
          </a:p>
        </p:txBody>
      </p:sp>
      <p:sp>
        <p:nvSpPr>
          <p:cNvPr id="19461" name="矩形 5"/>
          <p:cNvSpPr>
            <a:spLocks noChangeArrowheads="1"/>
          </p:cNvSpPr>
          <p:nvPr/>
        </p:nvSpPr>
        <p:spPr bwMode="auto">
          <a:xfrm>
            <a:off x="1276350" y="2120900"/>
            <a:ext cx="45132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牧人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驱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犊返，猎马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带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禽归。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462" name="TextBox 1"/>
          <p:cNvSpPr txBox="1">
            <a:spLocks noChangeArrowheads="1"/>
          </p:cNvSpPr>
          <p:nvPr/>
        </p:nvSpPr>
        <p:spPr bwMode="auto">
          <a:xfrm>
            <a:off x="6227763" y="1479550"/>
            <a:ext cx="17287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远景  静</a:t>
            </a:r>
          </a:p>
        </p:txBody>
      </p:sp>
      <p:sp>
        <p:nvSpPr>
          <p:cNvPr id="19463" name="TextBox 13"/>
          <p:cNvSpPr txBox="1">
            <a:spLocks noChangeArrowheads="1"/>
          </p:cNvSpPr>
          <p:nvPr/>
        </p:nvSpPr>
        <p:spPr bwMode="auto">
          <a:xfrm>
            <a:off x="6227763" y="2120900"/>
            <a:ext cx="17287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近景  动</a:t>
            </a:r>
          </a:p>
        </p:txBody>
      </p:sp>
      <p:grpSp>
        <p:nvGrpSpPr>
          <p:cNvPr id="87047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705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2" name="右箭头 1">
            <a:extLst>
              <a:ext uri="{FF2B5EF4-FFF2-40B4-BE49-F238E27FC236}"/>
            </a:extLst>
          </p:cNvPr>
          <p:cNvSpPr/>
          <p:nvPr/>
        </p:nvSpPr>
        <p:spPr>
          <a:xfrm>
            <a:off x="5580063" y="1670050"/>
            <a:ext cx="576262" cy="260350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3" name="右箭头 12">
            <a:extLst>
              <a:ext uri="{FF2B5EF4-FFF2-40B4-BE49-F238E27FC236}"/>
            </a:extLst>
          </p:cNvPr>
          <p:cNvSpPr/>
          <p:nvPr/>
        </p:nvSpPr>
        <p:spPr>
          <a:xfrm>
            <a:off x="5580063" y="2251075"/>
            <a:ext cx="576262" cy="261938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21508" grpId="0" animBg="1"/>
      <p:bldP spid="19461" grpId="0"/>
      <p:bldP spid="19462" grpId="0"/>
      <p:bldP spid="194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矩形 5"/>
          <p:cNvSpPr>
            <a:spLocks noChangeArrowheads="1"/>
          </p:cNvSpPr>
          <p:nvPr/>
        </p:nvSpPr>
        <p:spPr bwMode="auto">
          <a:xfrm>
            <a:off x="2268538" y="1635125"/>
            <a:ext cx="511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相顾无相识，长歌怀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采薇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88066" name="TextBox 8"/>
          <p:cNvSpPr txBox="1">
            <a:spLocks noChangeArrowheads="1"/>
          </p:cNvSpPr>
          <p:nvPr/>
        </p:nvSpPr>
        <p:spPr bwMode="auto">
          <a:xfrm>
            <a:off x="503238" y="555625"/>
            <a:ext cx="81375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尾联化用典故，你能找出来吗？这样写有何表达作用？</a:t>
            </a:r>
          </a:p>
        </p:txBody>
      </p:sp>
      <p:sp>
        <p:nvSpPr>
          <p:cNvPr id="10" name="TextBox 9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839788" y="3417888"/>
            <a:ext cx="7764462" cy="9540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借“采薇”的典故，表现诗人不得已辞官隐居的苦闷与惆怅之情。</a:t>
            </a:r>
          </a:p>
        </p:txBody>
      </p:sp>
      <p:sp>
        <p:nvSpPr>
          <p:cNvPr id="11" name="圆角矩形标注 10">
            <a:extLst>
              <a:ext uri="{FF2B5EF4-FFF2-40B4-BE49-F238E27FC236}"/>
            </a:extLst>
          </p:cNvPr>
          <p:cNvSpPr/>
          <p:nvPr/>
        </p:nvSpPr>
        <p:spPr>
          <a:xfrm>
            <a:off x="2628900" y="2462213"/>
            <a:ext cx="3671888" cy="830262"/>
          </a:xfrm>
          <a:prstGeom prst="wedgeRoundRectCallout">
            <a:avLst>
              <a:gd name="adj1" fmla="val 41834"/>
              <a:gd name="adj2" fmla="val -89567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伯夷、叔齐不食周粟，隐居在首阳山，采薇而食。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grpSp>
        <p:nvGrpSpPr>
          <p:cNvPr id="88069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807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89" name="组合 1"/>
          <p:cNvGrpSpPr>
            <a:grpSpLocks/>
          </p:cNvGrpSpPr>
          <p:nvPr/>
        </p:nvGrpSpPr>
        <p:grpSpPr bwMode="auto">
          <a:xfrm>
            <a:off x="3700463" y="627063"/>
            <a:ext cx="1743075" cy="593725"/>
            <a:chOff x="3419475" y="627063"/>
            <a:chExt cx="1743075" cy="593725"/>
          </a:xfrm>
        </p:grpSpPr>
        <p:sp>
          <p:nvSpPr>
            <p:cNvPr id="9" name="圆角矩形 8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95825" y="801688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0" name="圆角矩形 9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289425" y="790575"/>
              <a:ext cx="442912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1" name="圆角矩形 10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870325" y="790575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2" name="圆角矩形 11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460750" y="798513"/>
              <a:ext cx="441325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89099" name="矩形 1"/>
            <p:cNvSpPr>
              <a:spLocks noChangeArrowheads="1"/>
            </p:cNvSpPr>
            <p:nvPr/>
          </p:nvSpPr>
          <p:spPr bwMode="auto">
            <a:xfrm>
              <a:off x="3419475" y="627063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概括主题</a:t>
              </a:r>
            </a:p>
          </p:txBody>
        </p:sp>
      </p:grpSp>
      <p:sp>
        <p:nvSpPr>
          <p:cNvPr id="89090" name="矩形 6"/>
          <p:cNvSpPr>
            <a:spLocks noChangeArrowheads="1"/>
          </p:cNvSpPr>
          <p:nvPr/>
        </p:nvSpPr>
        <p:spPr bwMode="auto">
          <a:xfrm>
            <a:off x="828675" y="1635125"/>
            <a:ext cx="748823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全诗在萧瑟静谧的景色描写中流露出诗人孤独抑郁的心情，抒发了诗人惆怅、孤寂的情怀。</a:t>
            </a:r>
            <a:endParaRPr lang="zh-CN" altLang="en-US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9091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8909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1"/>
          <p:cNvSpPr>
            <a:spLocks noChangeArrowheads="1"/>
          </p:cNvSpPr>
          <p:nvPr/>
        </p:nvSpPr>
        <p:spPr bwMode="auto">
          <a:xfrm>
            <a:off x="2311400" y="903288"/>
            <a:ext cx="4608513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野  望</a:t>
            </a:r>
            <a:endParaRPr lang="en-US" altLang="zh-CN" sz="28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东皋薄暮望，徙倚欲何依。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树树皆秋色，山山唯落晖。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牧人驱犊返，猎马带禽归。</a:t>
            </a: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相顾无相识，长歌怀采薇。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919913" y="2174875"/>
            <a:ext cx="17287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动静结合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情景交融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71538" y="1550988"/>
            <a:ext cx="107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叙事</a:t>
            </a:r>
          </a:p>
        </p:txBody>
      </p:sp>
      <p:cxnSp>
        <p:nvCxnSpPr>
          <p:cNvPr id="16" name="直接箭头连接符 15">
            <a:extLst>
              <a:ext uri="{FF2B5EF4-FFF2-40B4-BE49-F238E27FC236}"/>
            </a:extLst>
          </p:cNvPr>
          <p:cNvCxnSpPr/>
          <p:nvPr/>
        </p:nvCxnSpPr>
        <p:spPr>
          <a:xfrm flipH="1">
            <a:off x="1808163" y="1838325"/>
            <a:ext cx="576262" cy="0"/>
          </a:xfrm>
          <a:prstGeom prst="straightConnector1">
            <a:avLst/>
          </a:prstGeom>
          <a:ln w="25400" cmpd="thickThin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71538" y="2414588"/>
            <a:ext cx="936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写景</a:t>
            </a:r>
          </a:p>
        </p:txBody>
      </p:sp>
      <p:sp>
        <p:nvSpPr>
          <p:cNvPr id="24" name="左大括号 23">
            <a:extLst>
              <a:ext uri="{FF2B5EF4-FFF2-40B4-BE49-F238E27FC236}"/>
            </a:extLst>
          </p:cNvPr>
          <p:cNvSpPr/>
          <p:nvPr/>
        </p:nvSpPr>
        <p:spPr>
          <a:xfrm>
            <a:off x="2095500" y="2198688"/>
            <a:ext cx="287338" cy="1008062"/>
          </a:xfrm>
          <a:prstGeom prst="leftBrace">
            <a:avLst>
              <a:gd name="adj1" fmla="val 64551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cxnSp>
        <p:nvCxnSpPr>
          <p:cNvPr id="21" name="直接箭头连接符 20">
            <a:extLst>
              <a:ext uri="{FF2B5EF4-FFF2-40B4-BE49-F238E27FC236}"/>
            </a:extLst>
          </p:cNvPr>
          <p:cNvCxnSpPr/>
          <p:nvPr/>
        </p:nvCxnSpPr>
        <p:spPr>
          <a:xfrm flipH="1">
            <a:off x="1879600" y="3495675"/>
            <a:ext cx="576263" cy="0"/>
          </a:xfrm>
          <a:prstGeom prst="straightConnector1">
            <a:avLst/>
          </a:prstGeom>
          <a:ln w="25400" cmpd="thickThin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71538" y="3206750"/>
            <a:ext cx="936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抒情</a:t>
            </a:r>
          </a:p>
        </p:txBody>
      </p:sp>
      <p:grpSp>
        <p:nvGrpSpPr>
          <p:cNvPr id="90121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9012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17" name="左大括号 16">
            <a:extLst>
              <a:ext uri="{FF2B5EF4-FFF2-40B4-BE49-F238E27FC236}"/>
            </a:extLst>
          </p:cNvPr>
          <p:cNvSpPr/>
          <p:nvPr/>
        </p:nvSpPr>
        <p:spPr>
          <a:xfrm rot="10800000">
            <a:off x="6602413" y="2189163"/>
            <a:ext cx="287337" cy="1008062"/>
          </a:xfrm>
          <a:prstGeom prst="leftBrace">
            <a:avLst>
              <a:gd name="adj1" fmla="val 64551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23" grpId="0"/>
      <p:bldP spid="24" grpId="0" animBg="1"/>
      <p:bldP spid="25" grpId="0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Picture 8" descr="https://timgsa.baidu.com/timg?image&amp;quality=80&amp;size=b9999_10000&amp;sec=1555132626612&amp;di=5fa7ef460a33a40ddd1ce4c9bc1087de&amp;imgtype=0&amp;src=http%3A%2F%2Fs3.sinaimg.cn%2Fmw690%2F001q76A2zy7sDW6ZLLY52%266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-1588"/>
            <a:ext cx="9142412" cy="513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48">
            <a:extLst>
              <a:ext uri="{FF2B5EF4-FFF2-40B4-BE49-F238E27FC236}"/>
            </a:extLst>
          </p:cNvPr>
          <p:cNvSpPr txBox="1"/>
          <p:nvPr/>
        </p:nvSpPr>
        <p:spPr>
          <a:xfrm>
            <a:off x="2401152" y="1563638"/>
            <a:ext cx="4341695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r>
              <a:rPr lang="zh-CN" altLang="en-US" sz="5100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使至塞上</a:t>
            </a:r>
          </a:p>
        </p:txBody>
      </p:sp>
      <p:grpSp>
        <p:nvGrpSpPr>
          <p:cNvPr id="91141" name="组合 5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91142" name="图片 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1143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buFont typeface="Arial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第二课时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矩形 6"/>
          <p:cNvSpPr>
            <a:spLocks noChangeArrowheads="1"/>
          </p:cNvSpPr>
          <p:nvPr/>
        </p:nvSpPr>
        <p:spPr bwMode="auto">
          <a:xfrm>
            <a:off x="336550" y="1276350"/>
            <a:ext cx="603567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王维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701?—761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）  唐代诗人、画家。字摩诘，原籍太原祁（今山西祁县），后迁居蒲州（今山西永济），遂为河东人。开元进士，官至尚书右丞，故人称王右丞。诗与孟浩然齐名，并称“王孟”。多才多艺，能书善画，诗歌成就以山水诗见长。宋苏轼称他“诗中有画，画中有诗”。他是唐代山水田园诗派的代表。有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王右丞集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4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2162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9217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grpSp>
        <p:nvGrpSpPr>
          <p:cNvPr id="92163" name="组合 1"/>
          <p:cNvGrpSpPr>
            <a:grpSpLocks/>
          </p:cNvGrpSpPr>
          <p:nvPr/>
        </p:nvGrpSpPr>
        <p:grpSpPr bwMode="auto">
          <a:xfrm>
            <a:off x="3700463" y="484188"/>
            <a:ext cx="1743075" cy="566737"/>
            <a:chOff x="3406775" y="598488"/>
            <a:chExt cx="1743075" cy="566737"/>
          </a:xfrm>
        </p:grpSpPr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75187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92169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作者简介</a:t>
              </a:r>
            </a:p>
          </p:txBody>
        </p:sp>
      </p:grpSp>
      <p:pic>
        <p:nvPicPr>
          <p:cNvPr id="92164" name="l20.jpg" descr="id:2147504440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9550" y="1563688"/>
            <a:ext cx="22574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16" descr="https://timgsa.baidu.com/timg?image&amp;quality=80&amp;size=b9999_10000&amp;sec=1555065874095&amp;di=641ce0828c44e0c1214f9b63a2ad957a&amp;imgtype=0&amp;src=http%3A%2F%2Fpic.rmb.bdstatic.com%2F86fbfe7cd3989a268ff54c939bd2f62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38" y="-1588"/>
            <a:ext cx="9151938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 7">
            <a:extLst>
              <a:ext uri="{FF2B5EF4-FFF2-40B4-BE49-F238E27FC236}"/>
            </a:extLst>
          </p:cNvPr>
          <p:cNvSpPr/>
          <p:nvPr/>
        </p:nvSpPr>
        <p:spPr bwMode="auto">
          <a:xfrm>
            <a:off x="58738" y="98425"/>
            <a:ext cx="1920875" cy="31273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74755" name="文本框 1"/>
          <p:cNvSpPr txBox="1">
            <a:spLocks noChangeArrowheads="1"/>
          </p:cNvSpPr>
          <p:nvPr/>
        </p:nvSpPr>
        <p:spPr bwMode="auto">
          <a:xfrm>
            <a:off x="117475" y="50800"/>
            <a:ext cx="1800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FZXingKai-S04"/>
              </a:rPr>
              <a:t>八年级语文上册</a:t>
            </a:r>
          </a:p>
        </p:txBody>
      </p:sp>
      <p:pic>
        <p:nvPicPr>
          <p:cNvPr id="7" name="图片 6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3" y="3735388"/>
            <a:ext cx="1630362" cy="379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3" y="4127500"/>
            <a:ext cx="1630362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4758" name="文本框 15"/>
          <p:cNvSpPr txBox="1">
            <a:spLocks noChangeArrowheads="1"/>
          </p:cNvSpPr>
          <p:nvPr/>
        </p:nvSpPr>
        <p:spPr bwMode="auto">
          <a:xfrm>
            <a:off x="7275513" y="3724275"/>
            <a:ext cx="1230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>
                <a:solidFill>
                  <a:schemeClr val="bg1"/>
                </a:solidFill>
                <a:hlinkClick r:id="rId4" action="ppaction://hlinksldjump"/>
              </a:rPr>
              <a:t>第一课时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4759" name="文本框 14"/>
          <p:cNvSpPr txBox="1">
            <a:spLocks noChangeArrowheads="1"/>
          </p:cNvSpPr>
          <p:nvPr/>
        </p:nvSpPr>
        <p:spPr bwMode="auto">
          <a:xfrm>
            <a:off x="7275513" y="4116388"/>
            <a:ext cx="1230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>
                <a:solidFill>
                  <a:schemeClr val="bg1"/>
                </a:solidFill>
                <a:hlinkClick r:id="rId5" action="ppaction://hlinksldjump"/>
              </a:rPr>
              <a:t>第二课时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片 12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3" y="4527550"/>
            <a:ext cx="1630362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4761" name="文本框 15"/>
          <p:cNvSpPr txBox="1">
            <a:spLocks noChangeArrowheads="1"/>
          </p:cNvSpPr>
          <p:nvPr/>
        </p:nvSpPr>
        <p:spPr bwMode="auto">
          <a:xfrm>
            <a:off x="7275513" y="4516438"/>
            <a:ext cx="1230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>
                <a:solidFill>
                  <a:schemeClr val="bg1"/>
                </a:solidFill>
                <a:hlinkClick r:id="rId6" action="ppaction://hlinksldjump"/>
              </a:rPr>
              <a:t>第三课时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TextBox 48">
            <a:extLst>
              <a:ext uri="{FF2B5EF4-FFF2-40B4-BE49-F238E27FC236}"/>
            </a:extLst>
          </p:cNvPr>
          <p:cNvSpPr txBox="1"/>
          <p:nvPr/>
        </p:nvSpPr>
        <p:spPr>
          <a:xfrm>
            <a:off x="2401153" y="1563638"/>
            <a:ext cx="4341695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buFont typeface="Arial" charset="0"/>
              <a:buNone/>
              <a:defRPr/>
            </a:pPr>
            <a:r>
              <a:rPr lang="en-US" altLang="zh-CN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13  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唐诗五首</a:t>
            </a:r>
          </a:p>
        </p:txBody>
      </p:sp>
      <p:pic>
        <p:nvPicPr>
          <p:cNvPr id="15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矩形 10"/>
          <p:cNvSpPr>
            <a:spLocks noChangeArrowheads="1"/>
          </p:cNvSpPr>
          <p:nvPr/>
        </p:nvSpPr>
        <p:spPr bwMode="auto">
          <a:xfrm>
            <a:off x="539750" y="1276350"/>
            <a:ext cx="8208963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开元二十五年（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737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年），唐玄宗命王维以监察御史身份出使西北边塞，这实际是作者被排挤出朝廷。此诗即作于赴边途中，记述了诗人出塞的所见所感。</a:t>
            </a:r>
            <a:endParaRPr lang="zh-CN" altLang="en-US" sz="280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3186" name="组合 1"/>
          <p:cNvGrpSpPr>
            <a:grpSpLocks/>
          </p:cNvGrpSpPr>
          <p:nvPr/>
        </p:nvGrpSpPr>
        <p:grpSpPr bwMode="auto">
          <a:xfrm>
            <a:off x="3700463" y="492125"/>
            <a:ext cx="1743075" cy="566738"/>
            <a:chOff x="3333750" y="598488"/>
            <a:chExt cx="1743075" cy="566502"/>
          </a:xfrm>
        </p:grpSpPr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914"/>
              <a:ext cx="442913" cy="41892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261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261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196"/>
              <a:ext cx="441325" cy="42051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93195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写作背景</a:t>
              </a:r>
            </a:p>
          </p:txBody>
        </p:sp>
      </p:grpSp>
      <p:grpSp>
        <p:nvGrpSpPr>
          <p:cNvPr id="93187" name="组合 1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9318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2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矩形 6"/>
          <p:cNvSpPr>
            <a:spLocks noChangeArrowheads="1"/>
          </p:cNvSpPr>
          <p:nvPr/>
        </p:nvSpPr>
        <p:spPr bwMode="auto">
          <a:xfrm>
            <a:off x="1763713" y="1347788"/>
            <a:ext cx="5616575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使至塞上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000" b="1">
                <a:latin typeface="宋体" charset="-122"/>
              </a:rPr>
              <a:t>王 维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单车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欲问边，属国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过居延。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征蓬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出汉塞，归雁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入胡天。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大漠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孤烟直，长河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落日圆。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萧关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逢候骑，都护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在燕然。</a:t>
            </a:r>
          </a:p>
        </p:txBody>
      </p:sp>
      <p:grpSp>
        <p:nvGrpSpPr>
          <p:cNvPr id="94210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9421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0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196975" y="661988"/>
            <a:ext cx="6750050" cy="50006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spcBef>
                <a:spcPts val="1800"/>
              </a:spcBef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有感情地朗读诗歌，读准字音，注意节奏。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94217" name="13 唐诗五首-使至塞上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956550" y="7715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42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26" fill="hold"/>
                                        <p:tgtEl>
                                          <p:spTgt spid="942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21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217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/>
            </a:extLst>
          </p:cNvPr>
          <p:cNvSpPr txBox="1"/>
          <p:nvPr/>
        </p:nvSpPr>
        <p:spPr>
          <a:xfrm>
            <a:off x="179388" y="1058863"/>
            <a:ext cx="8713787" cy="8302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8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单车欲问边，属国过居延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  <a:p>
            <a:pPr algn="dist" eaLnBrk="0" hangingPunct="0"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（我）轻车简从，出使边疆去慰问守边官兵，出使途中路过居延。</a:t>
            </a: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323850" y="1924050"/>
            <a:ext cx="84963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单车</a:t>
            </a:r>
            <a:r>
              <a:rPr lang="zh-CN" altLang="en-US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一辆车</a:t>
            </a:r>
            <a:r>
              <a:rPr lang="zh-CN" altLang="en-US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表明此次出使随从不多。</a:t>
            </a:r>
            <a:r>
              <a:rPr lang="en-US" altLang="zh-CN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问边</a:t>
            </a:r>
            <a:r>
              <a:rPr lang="zh-CN" altLang="en-US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慰问边关守军。</a:t>
            </a:r>
            <a:r>
              <a:rPr lang="en-US" altLang="zh-CN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属国</a:t>
            </a:r>
            <a:r>
              <a:rPr lang="zh-CN" altLang="en-US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典属国的简称。汉代称负责少数民族事务的官员为典属国</a:t>
            </a:r>
            <a:r>
              <a:rPr lang="zh-CN" altLang="en-US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诗人在这里借指自己出使边塞的使者身份。</a:t>
            </a:r>
            <a:r>
              <a:rPr lang="en-US" altLang="zh-CN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居延</a:t>
            </a:r>
            <a:r>
              <a:rPr lang="zh-CN" altLang="en-US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地名</a:t>
            </a:r>
            <a:r>
              <a:rPr lang="zh-CN" altLang="en-US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在今甘肃张掖北。这里泛指辽远的边塞地区。</a:t>
            </a:r>
            <a:endParaRPr lang="zh-CN" altLang="en-US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>
            <a:extLst>
              <a:ext uri="{FF2B5EF4-FFF2-40B4-BE49-F238E27FC236}"/>
            </a:extLst>
          </p:cNvPr>
          <p:cNvSpPr txBox="1"/>
          <p:nvPr/>
        </p:nvSpPr>
        <p:spPr>
          <a:xfrm>
            <a:off x="179388" y="2859088"/>
            <a:ext cx="8713787" cy="8302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8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征蓬出汉塞，归雁入胡天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  <a:p>
            <a:pPr algn="dist" eaLnBrk="0" hangingPunct="0"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像飘飞的蓬草越过边塞，如归雁飞入胡人居住的地方。 </a:t>
            </a: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323850" y="3795713"/>
            <a:ext cx="8496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征蓬</a:t>
            </a:r>
            <a:r>
              <a:rPr lang="zh-CN" altLang="en-US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飘飞的蓬草</a:t>
            </a:r>
            <a:r>
              <a:rPr lang="zh-CN" altLang="en-US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古诗中常用来比喻远行之人。</a:t>
            </a:r>
            <a:r>
              <a:rPr lang="en-US" altLang="zh-CN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塞</a:t>
            </a:r>
            <a:r>
              <a:rPr lang="zh-CN" altLang="en-US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边界上的险要地方。</a:t>
            </a:r>
            <a:endParaRPr lang="en-US" altLang="zh-CN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buFont typeface="Arial" charset="0"/>
              <a:buNone/>
            </a:pPr>
            <a:r>
              <a:rPr lang="zh-CN" altLang="zh-CN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胡</a:t>
            </a:r>
            <a:r>
              <a:rPr lang="zh-CN" altLang="en-US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古代泛称北方和西方的民族。</a:t>
            </a:r>
            <a:endParaRPr lang="zh-CN" altLang="en-US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5237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523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7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95238" name="矩形 2"/>
          <p:cNvSpPr>
            <a:spLocks noChangeArrowheads="1"/>
          </p:cNvSpPr>
          <p:nvPr/>
        </p:nvSpPr>
        <p:spPr bwMode="auto">
          <a:xfrm>
            <a:off x="395288" y="463550"/>
            <a:ext cx="84978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请同学反复朗读诗歌，用自己的话说说诗句的意思。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/>
            </a:extLst>
          </p:cNvPr>
          <p:cNvSpPr txBox="1"/>
          <p:nvPr/>
        </p:nvSpPr>
        <p:spPr>
          <a:xfrm>
            <a:off x="179388" y="842963"/>
            <a:ext cx="8713787" cy="7699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8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大漠孤烟直，长河落日圆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  <a:p>
            <a:pPr algn="dist" eaLnBrk="0" hangingPunct="0"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夜还未消退，一轮红日从海上升起；江上春早，旧年尚未逝去，江面上已散发出春天的气息。</a:t>
            </a: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236538" y="1779588"/>
            <a:ext cx="86407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孤烟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指烽烟。据说古代边关烽火多燃狼粪</a:t>
            </a:r>
            <a:r>
              <a:rPr lang="zh-CN" altLang="en-US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因其烟轻直且不易为风吹散。</a:t>
            </a:r>
            <a:endParaRPr lang="en-US" altLang="zh-CN" sz="200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buFont typeface="Arial" charset="0"/>
              <a:buNone/>
            </a:pP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长河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指黄河。</a:t>
            </a:r>
            <a:endParaRPr lang="zh-CN" altLang="en-US" sz="200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>
            <a:extLst>
              <a:ext uri="{FF2B5EF4-FFF2-40B4-BE49-F238E27FC236}"/>
            </a:extLst>
          </p:cNvPr>
          <p:cNvSpPr txBox="1"/>
          <p:nvPr/>
        </p:nvSpPr>
        <p:spPr>
          <a:xfrm>
            <a:off x="179388" y="2643188"/>
            <a:ext cx="8713787" cy="7699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8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萧关逢候骑，都护在燕然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  <a:p>
            <a:pPr algn="dist" eaLnBrk="0" hangingPunct="0">
              <a:defRPr/>
            </a:pPr>
            <a:r>
              <a:rPr lang="zh-CN" altLang="en-US" sz="1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家乡的音讯什么时候能够到达呢？希望北归的大雁捎一封家信到洛阳。</a:t>
            </a: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236538" y="3624263"/>
            <a:ext cx="86407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萧关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古关名</a:t>
            </a:r>
            <a:r>
              <a:rPr lang="zh-CN" altLang="en-US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故址在今宁夏固原东南。</a:t>
            </a:r>
            <a:r>
              <a:rPr lang="en-US" altLang="zh-CN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候骑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负责侦察、通信的骑兵。</a:t>
            </a:r>
            <a:endParaRPr lang="en-US" altLang="zh-CN" sz="200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buFont typeface="Arial" charset="0"/>
              <a:buNone/>
            </a:pP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都护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官名</a:t>
            </a:r>
            <a:r>
              <a:rPr lang="zh-CN" altLang="en-US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汉代始置</a:t>
            </a:r>
            <a:r>
              <a:rPr lang="zh-CN" altLang="en-US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唐代边疆设有大都护府</a:t>
            </a:r>
            <a:r>
              <a:rPr lang="zh-CN" altLang="en-US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其长官称大都护</a:t>
            </a:r>
            <a:r>
              <a:rPr lang="zh-CN" altLang="en-US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这里指前线统帅。</a:t>
            </a:r>
            <a:r>
              <a:rPr lang="en-US" altLang="zh-CN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燕然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燕然山</a:t>
            </a:r>
            <a:r>
              <a:rPr lang="zh-CN" altLang="en-US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这里代指边防前线。</a:t>
            </a:r>
            <a:endParaRPr lang="zh-CN" altLang="en-US" sz="200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6261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626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矩形 8"/>
          <p:cNvSpPr>
            <a:spLocks noChangeArrowheads="1"/>
          </p:cNvSpPr>
          <p:nvPr/>
        </p:nvSpPr>
        <p:spPr bwMode="auto">
          <a:xfrm>
            <a:off x="1763713" y="700088"/>
            <a:ext cx="51006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450"/>
              </a:spcBef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这首诗的首联交代了哪些内容？</a:t>
            </a:r>
          </a:p>
        </p:txBody>
      </p:sp>
      <p:sp>
        <p:nvSpPr>
          <p:cNvPr id="97282" name="矩形 1"/>
          <p:cNvSpPr>
            <a:spLocks noChangeArrowheads="1"/>
          </p:cNvSpPr>
          <p:nvPr/>
        </p:nvSpPr>
        <p:spPr bwMode="auto">
          <a:xfrm>
            <a:off x="2532063" y="1851025"/>
            <a:ext cx="4511675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单车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欲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问边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，属国过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居延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1" name="圆角矩形标注 10">
            <a:extLst>
              <a:ext uri="{FF2B5EF4-FFF2-40B4-BE49-F238E27FC236}"/>
            </a:extLst>
          </p:cNvPr>
          <p:cNvSpPr/>
          <p:nvPr/>
        </p:nvSpPr>
        <p:spPr>
          <a:xfrm>
            <a:off x="3816350" y="1435100"/>
            <a:ext cx="936625" cy="415925"/>
          </a:xfrm>
          <a:prstGeom prst="wedgeRoundRectCallout">
            <a:avLst>
              <a:gd name="adj1" fmla="val -21851"/>
              <a:gd name="adj2" fmla="val 8995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目的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2" name="圆角矩形标注 11">
            <a:extLst>
              <a:ext uri="{FF2B5EF4-FFF2-40B4-BE49-F238E27FC236}"/>
            </a:extLst>
          </p:cNvPr>
          <p:cNvSpPr/>
          <p:nvPr/>
        </p:nvSpPr>
        <p:spPr>
          <a:xfrm>
            <a:off x="5745163" y="1430338"/>
            <a:ext cx="935037" cy="415925"/>
          </a:xfrm>
          <a:prstGeom prst="wedgeRoundRectCallout">
            <a:avLst>
              <a:gd name="adj1" fmla="val -2517"/>
              <a:gd name="adj2" fmla="val 94527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地点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3" name="圆角矩形标注 12">
            <a:extLst>
              <a:ext uri="{FF2B5EF4-FFF2-40B4-BE49-F238E27FC236}"/>
            </a:extLst>
          </p:cNvPr>
          <p:cNvSpPr/>
          <p:nvPr/>
        </p:nvSpPr>
        <p:spPr>
          <a:xfrm>
            <a:off x="1763713" y="2767013"/>
            <a:ext cx="4321175" cy="884237"/>
          </a:xfrm>
          <a:prstGeom prst="wedgeRoundRectCallout">
            <a:avLst>
              <a:gd name="adj1" fmla="val -18793"/>
              <a:gd name="adj2" fmla="val -99374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随从少，仪节规格不高，微露出失意情绪。</a:t>
            </a:r>
          </a:p>
        </p:txBody>
      </p:sp>
      <p:grpSp>
        <p:nvGrpSpPr>
          <p:cNvPr id="97286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728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矩形 1"/>
          <p:cNvSpPr>
            <a:spLocks noChangeArrowheads="1"/>
          </p:cNvSpPr>
          <p:nvPr/>
        </p:nvSpPr>
        <p:spPr bwMode="auto">
          <a:xfrm>
            <a:off x="900113" y="1636713"/>
            <a:ext cx="7488237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45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征蓬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出汉塞，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归雁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入胡天。</a:t>
            </a:r>
          </a:p>
        </p:txBody>
      </p:sp>
      <p:sp>
        <p:nvSpPr>
          <p:cNvPr id="7" name="矩形 6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358775" y="2627313"/>
            <a:ext cx="8426450" cy="1384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随风而去的“征蓬”和进入胡天的“归雁”，正是远赴边塞的诗人自己的写照。诗人以“蓬”“雁”自比，从中透露出内心忧怨难言的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激愤抑郁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之情。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307" name="矩形 8"/>
          <p:cNvSpPr>
            <a:spLocks noChangeArrowheads="1"/>
          </p:cNvSpPr>
          <p:nvPr/>
        </p:nvSpPr>
        <p:spPr bwMode="auto">
          <a:xfrm>
            <a:off x="684213" y="915988"/>
            <a:ext cx="72723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450"/>
              </a:spcBef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诗歌颔联写了哪些意象？这样写有什么好处？</a:t>
            </a:r>
          </a:p>
        </p:txBody>
      </p:sp>
      <p:grpSp>
        <p:nvGrpSpPr>
          <p:cNvPr id="98308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830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矩形 1"/>
          <p:cNvSpPr>
            <a:spLocks noChangeArrowheads="1"/>
          </p:cNvSpPr>
          <p:nvPr/>
        </p:nvSpPr>
        <p:spPr bwMode="auto">
          <a:xfrm>
            <a:off x="2339975" y="1976438"/>
            <a:ext cx="4392613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  <a:buFont typeface="Arial" charset="0"/>
              <a:buNone/>
            </a:pP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漠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孤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烟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直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长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河落日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圆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99330" name="矩形 9"/>
          <p:cNvSpPr>
            <a:spLocks noChangeArrowheads="1"/>
          </p:cNvSpPr>
          <p:nvPr/>
        </p:nvSpPr>
        <p:spPr bwMode="auto">
          <a:xfrm>
            <a:off x="468313" y="522288"/>
            <a:ext cx="77041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450"/>
              </a:spcBef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颈联被誉为千古名句，你能说说其中的妙处吗？</a:t>
            </a:r>
          </a:p>
        </p:txBody>
      </p:sp>
      <p:sp>
        <p:nvSpPr>
          <p:cNvPr id="11" name="圆角矩形标注 10">
            <a:extLst>
              <a:ext uri="{FF2B5EF4-FFF2-40B4-BE49-F238E27FC236}"/>
            </a:extLst>
          </p:cNvPr>
          <p:cNvSpPr/>
          <p:nvPr/>
        </p:nvSpPr>
        <p:spPr>
          <a:xfrm>
            <a:off x="3635375" y="1144588"/>
            <a:ext cx="1512888" cy="720725"/>
          </a:xfrm>
          <a:prstGeom prst="wedgeRoundRectCallout">
            <a:avLst>
              <a:gd name="adj1" fmla="val -21851"/>
              <a:gd name="adj2" fmla="val 8995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烟的劲拔、坚毅之美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2" name="圆角矩形标注 11">
            <a:extLst>
              <a:ext uri="{FF2B5EF4-FFF2-40B4-BE49-F238E27FC236}"/>
            </a:extLst>
          </p:cNvPr>
          <p:cNvSpPr/>
          <p:nvPr/>
        </p:nvSpPr>
        <p:spPr>
          <a:xfrm>
            <a:off x="1003300" y="1217613"/>
            <a:ext cx="2128838" cy="719137"/>
          </a:xfrm>
          <a:prstGeom prst="wedgeRoundRectCallout">
            <a:avLst>
              <a:gd name="adj1" fmla="val 20778"/>
              <a:gd name="adj2" fmla="val 78194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写出边疆沙漠，浩瀚无边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3" name="圆角矩形标注 12">
            <a:extLst>
              <a:ext uri="{FF2B5EF4-FFF2-40B4-BE49-F238E27FC236}"/>
            </a:extLst>
          </p:cNvPr>
          <p:cNvSpPr/>
          <p:nvPr/>
        </p:nvSpPr>
        <p:spPr>
          <a:xfrm>
            <a:off x="2139950" y="2695575"/>
            <a:ext cx="1495425" cy="503238"/>
          </a:xfrm>
          <a:prstGeom prst="wedgeRoundRectCallout">
            <a:avLst>
              <a:gd name="adj1" fmla="val 30042"/>
              <a:gd name="adj2" fmla="val -10337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景物单调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4" name="圆角矩形标注 13">
            <a:extLst>
              <a:ext uri="{FF2B5EF4-FFF2-40B4-BE49-F238E27FC236}"/>
            </a:extLst>
          </p:cNvPr>
          <p:cNvSpPr/>
          <p:nvPr/>
        </p:nvSpPr>
        <p:spPr>
          <a:xfrm>
            <a:off x="4248150" y="2728913"/>
            <a:ext cx="2987675" cy="754062"/>
          </a:xfrm>
          <a:prstGeom prst="wedgeRoundRectCallout">
            <a:avLst>
              <a:gd name="adj1" fmla="val -34462"/>
              <a:gd name="adj2" fmla="val -8442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沙漠上没有山峦林木，唯有黄河横贯其间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15" name="圆角矩形标注 14">
            <a:extLst>
              <a:ext uri="{FF2B5EF4-FFF2-40B4-BE49-F238E27FC236}"/>
            </a:extLst>
          </p:cNvPr>
          <p:cNvSpPr/>
          <p:nvPr/>
        </p:nvSpPr>
        <p:spPr>
          <a:xfrm>
            <a:off x="5724525" y="1131888"/>
            <a:ext cx="1511300" cy="719137"/>
          </a:xfrm>
          <a:prstGeom prst="wedgeRoundRectCallout">
            <a:avLst>
              <a:gd name="adj1" fmla="val -21851"/>
              <a:gd name="adj2" fmla="val 8995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亲切温暖而又苍茫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sp>
        <p:nvSpPr>
          <p:cNvPr id="31753" name="矩形 1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684213" y="3675063"/>
            <a:ext cx="8064500" cy="12001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“圆”“直”二字，用得尤其精妙，不仅准确地描绘了沙漠的景象，而且表现了诗人深切的感受。诗人把自己的孤寂情绪巧妙地融化在广阔的自然景象的描绘中。</a:t>
            </a:r>
          </a:p>
        </p:txBody>
      </p:sp>
      <p:grpSp>
        <p:nvGrpSpPr>
          <p:cNvPr id="99337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93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3175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353" name="组 1"/>
          <p:cNvGrpSpPr>
            <a:grpSpLocks/>
          </p:cNvGrpSpPr>
          <p:nvPr/>
        </p:nvGrpSpPr>
        <p:grpSpPr bwMode="auto">
          <a:xfrm>
            <a:off x="214313" y="500063"/>
            <a:ext cx="3143250" cy="1025525"/>
            <a:chOff x="7647436" y="3815009"/>
            <a:chExt cx="2515853" cy="1023710"/>
          </a:xfrm>
        </p:grpSpPr>
        <p:sp>
          <p:nvSpPr>
            <p:cNvPr id="100362" name="文本框 30"/>
            <p:cNvSpPr txBox="1">
              <a:spLocks noChangeArrowheads="1"/>
            </p:cNvSpPr>
            <p:nvPr/>
          </p:nvSpPr>
          <p:spPr bwMode="auto">
            <a:xfrm>
              <a:off x="8613224" y="3885582"/>
              <a:ext cx="1550065" cy="953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buFont typeface="Arial" charset="0"/>
                <a:buNone/>
              </a:pPr>
              <a:r>
                <a:rPr lang="zh-CN" altLang="en-US" sz="2800" b="1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方法指导</a:t>
              </a:r>
            </a:p>
          </p:txBody>
        </p:sp>
        <p:pic>
          <p:nvPicPr>
            <p:cNvPr id="100363" name="图片 9" descr="book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47436" y="3815009"/>
              <a:ext cx="977957" cy="6010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矩形 8">
            <a:extLst>
              <a:ext uri="{FF2B5EF4-FFF2-40B4-BE49-F238E27FC236}"/>
            </a:extLst>
          </p:cNvPr>
          <p:cNvSpPr/>
          <p:nvPr/>
        </p:nvSpPr>
        <p:spPr>
          <a:xfrm>
            <a:off x="3419475" y="1039813"/>
            <a:ext cx="2016125" cy="52387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古诗词炼字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" name="矩形 9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539750" y="3292475"/>
            <a:ext cx="8135938" cy="14462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zh-CN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技巧</a:t>
            </a: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答题时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要把这个字放在具体的语言环境中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并结合全诗的意境情感来分析。答题格式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解释该字在句中的含义。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展开联想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把该字放入原句中描述景象。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点出该字烘托了怎样的意境或表达了怎样的感情。</a:t>
            </a:r>
          </a:p>
        </p:txBody>
      </p:sp>
      <p:sp>
        <p:nvSpPr>
          <p:cNvPr id="100356" name="矩形 10"/>
          <p:cNvSpPr>
            <a:spLocks noChangeArrowheads="1"/>
          </p:cNvSpPr>
          <p:nvPr/>
        </p:nvSpPr>
        <p:spPr bwMode="auto">
          <a:xfrm>
            <a:off x="971550" y="1563688"/>
            <a:ext cx="7632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要求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品味古诗词中经过锤炼的字的妙处。</a:t>
            </a:r>
            <a:endParaRPr lang="zh-CN" altLang="en-US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539750" y="2144713"/>
            <a:ext cx="8135938" cy="11080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形式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某字历来为人称道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你认为好在哪里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en-US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这一联中最生动传神的是哪个字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en-US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本诗的“诗眼”“关键字”是哪一个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en-US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这个词与另一个词比较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哪个更好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zh-CN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grpSp>
        <p:nvGrpSpPr>
          <p:cNvPr id="100358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0035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1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755650" y="2605088"/>
            <a:ext cx="7561263" cy="1384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诗人以事作结，询知都护此时所在，从“候骑”口中得知“在燕然”，诗人的使命也即将完成。诗的收束，顺其自然，水到渠成。</a:t>
            </a:r>
          </a:p>
        </p:txBody>
      </p:sp>
      <p:sp>
        <p:nvSpPr>
          <p:cNvPr id="101378" name="矩形 2"/>
          <p:cNvSpPr>
            <a:spLocks noChangeArrowheads="1"/>
          </p:cNvSpPr>
          <p:nvPr/>
        </p:nvSpPr>
        <p:spPr bwMode="auto">
          <a:xfrm>
            <a:off x="2495550" y="1668463"/>
            <a:ext cx="45132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萧关逢候骑，都护在燕然。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1379" name="矩形 9"/>
          <p:cNvSpPr>
            <a:spLocks noChangeArrowheads="1"/>
          </p:cNvSpPr>
          <p:nvPr/>
        </p:nvSpPr>
        <p:spPr bwMode="auto">
          <a:xfrm>
            <a:off x="1998663" y="771525"/>
            <a:ext cx="5146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450"/>
              </a:spcBef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诗歌的尾联是如何收束全诗的？</a:t>
            </a:r>
          </a:p>
        </p:txBody>
      </p:sp>
      <p:grpSp>
        <p:nvGrpSpPr>
          <p:cNvPr id="101380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0138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7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01" name="组合 1"/>
          <p:cNvGrpSpPr>
            <a:grpSpLocks/>
          </p:cNvGrpSpPr>
          <p:nvPr/>
        </p:nvGrpSpPr>
        <p:grpSpPr bwMode="auto">
          <a:xfrm>
            <a:off x="3700463" y="700088"/>
            <a:ext cx="1743075" cy="566737"/>
            <a:chOff x="3348038" y="700088"/>
            <a:chExt cx="1743075" cy="566737"/>
          </a:xfrm>
        </p:grpSpPr>
        <p:sp>
          <p:nvSpPr>
            <p:cNvPr id="7" name="圆角矩形 6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22800" y="784225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圆角矩形 7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217988" y="790575"/>
              <a:ext cx="442912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圆角矩形 8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98888" y="790575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圆角矩形 9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89313" y="798513"/>
              <a:ext cx="441325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411" name="矩形 1"/>
            <p:cNvSpPr>
              <a:spLocks noChangeArrowheads="1"/>
            </p:cNvSpPr>
            <p:nvPr/>
          </p:nvSpPr>
          <p:spPr bwMode="auto">
            <a:xfrm>
              <a:off x="3348038" y="7000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rgbClr val="FFFFFF"/>
                  </a:solidFill>
                  <a:latin typeface="楷体" pitchFamily="49" charset="-122"/>
                  <a:ea typeface="楷体" pitchFamily="49" charset="-122"/>
                </a:rPr>
                <a:t>概括主题</a:t>
              </a:r>
            </a:p>
          </p:txBody>
        </p:sp>
      </p:grpSp>
      <p:sp>
        <p:nvSpPr>
          <p:cNvPr id="102402" name="矩形 10"/>
          <p:cNvSpPr>
            <a:spLocks noChangeArrowheads="1"/>
          </p:cNvSpPr>
          <p:nvPr/>
        </p:nvSpPr>
        <p:spPr bwMode="auto">
          <a:xfrm>
            <a:off x="684213" y="1563688"/>
            <a:ext cx="7777162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使至塞上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以简练的笔触叙述了诗人出使塞上的旅程，描绘了旅程中所见的雄浑壮阔的塞外风光，含蓄地透露出诗人因受排挤而抑郁、孤寂的思想感情。</a:t>
            </a:r>
          </a:p>
        </p:txBody>
      </p:sp>
      <p:grpSp>
        <p:nvGrpSpPr>
          <p:cNvPr id="102403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10240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矩形 1"/>
          <p:cNvSpPr>
            <a:spLocks noChangeArrowheads="1"/>
          </p:cNvSpPr>
          <p:nvPr/>
        </p:nvSpPr>
        <p:spPr bwMode="auto">
          <a:xfrm>
            <a:off x="468313" y="1403350"/>
            <a:ext cx="82042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理解、感受诗人们表达的思想感情。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重点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把握借景抒情、情景交融的表现手法。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难点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培养热爱生活、热爱劳动的感情。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（素养）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5778" name="组合 5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75783" name="图片 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5784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buFont typeface="Arial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第一课时</a:t>
              </a:r>
            </a:p>
          </p:txBody>
        </p:sp>
      </p:grpSp>
      <p:grpSp>
        <p:nvGrpSpPr>
          <p:cNvPr id="75779" name="组合 11"/>
          <p:cNvGrpSpPr>
            <a:grpSpLocks/>
          </p:cNvGrpSpPr>
          <p:nvPr/>
        </p:nvGrpSpPr>
        <p:grpSpPr bwMode="auto">
          <a:xfrm>
            <a:off x="-4763" y="555625"/>
            <a:ext cx="2006601" cy="523875"/>
            <a:chOff x="70" y="-63"/>
            <a:chExt cx="3161" cy="824"/>
          </a:xfrm>
        </p:grpSpPr>
        <p:sp>
          <p:nvSpPr>
            <p:cNvPr id="7578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TextBox 7"/>
          <p:cNvSpPr txBox="1">
            <a:spLocks noChangeArrowheads="1"/>
          </p:cNvSpPr>
          <p:nvPr/>
        </p:nvSpPr>
        <p:spPr bwMode="auto">
          <a:xfrm>
            <a:off x="903288" y="1260475"/>
            <a:ext cx="61595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使至塞上</a:t>
            </a:r>
          </a:p>
        </p:txBody>
      </p:sp>
      <p:sp>
        <p:nvSpPr>
          <p:cNvPr id="11" name="左大括号 10">
            <a:extLst>
              <a:ext uri="{FF2B5EF4-FFF2-40B4-BE49-F238E27FC236}"/>
            </a:extLst>
          </p:cNvPr>
          <p:cNvSpPr/>
          <p:nvPr/>
        </p:nvSpPr>
        <p:spPr>
          <a:xfrm>
            <a:off x="1614488" y="1169988"/>
            <a:ext cx="292100" cy="2581275"/>
          </a:xfrm>
          <a:prstGeom prst="leftBrace">
            <a:avLst>
              <a:gd name="adj1" fmla="val 33814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左大括号 12">
            <a:extLst>
              <a:ext uri="{FF2B5EF4-FFF2-40B4-BE49-F238E27FC236}"/>
            </a:extLst>
          </p:cNvPr>
          <p:cNvSpPr/>
          <p:nvPr/>
        </p:nvSpPr>
        <p:spPr>
          <a:xfrm flipH="1">
            <a:off x="6145213" y="1222375"/>
            <a:ext cx="360362" cy="2581275"/>
          </a:xfrm>
          <a:prstGeom prst="leftBrace">
            <a:avLst>
              <a:gd name="adj1" fmla="val 28707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428" name="TextBox 16"/>
          <p:cNvSpPr txBox="1">
            <a:spLocks noChangeArrowheads="1"/>
          </p:cNvSpPr>
          <p:nvPr/>
        </p:nvSpPr>
        <p:spPr bwMode="auto">
          <a:xfrm>
            <a:off x="6505575" y="1654175"/>
            <a:ext cx="2098675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雄浑壮美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慷慨悲壮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3429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10344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1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103430" name="矩形 2"/>
          <p:cNvSpPr>
            <a:spLocks noChangeArrowheads="1"/>
          </p:cNvSpPr>
          <p:nvPr/>
        </p:nvSpPr>
        <p:spPr bwMode="auto">
          <a:xfrm>
            <a:off x="2046288" y="1058863"/>
            <a:ext cx="1087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叙事</a:t>
            </a:r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>
              <a:solidFill>
                <a:srgbClr val="0000FF"/>
              </a:solidFill>
            </a:endParaRPr>
          </a:p>
        </p:txBody>
      </p:sp>
      <p:cxnSp>
        <p:nvCxnSpPr>
          <p:cNvPr id="14" name="直接箭头连接符 13">
            <a:extLst>
              <a:ext uri="{FF2B5EF4-FFF2-40B4-BE49-F238E27FC236}"/>
            </a:extLst>
          </p:cNvPr>
          <p:cNvCxnSpPr/>
          <p:nvPr/>
        </p:nvCxnSpPr>
        <p:spPr>
          <a:xfrm>
            <a:off x="3136900" y="1343025"/>
            <a:ext cx="992188" cy="0"/>
          </a:xfrm>
          <a:prstGeom prst="straightConnector1">
            <a:avLst/>
          </a:prstGeom>
          <a:ln w="25400" cmpd="thickThin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432" name="矩形 3"/>
          <p:cNvSpPr>
            <a:spLocks noChangeArrowheads="1"/>
          </p:cNvSpPr>
          <p:nvPr/>
        </p:nvSpPr>
        <p:spPr bwMode="auto">
          <a:xfrm>
            <a:off x="4214813" y="1058863"/>
            <a:ext cx="162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出使边塞</a:t>
            </a:r>
            <a:endParaRPr lang="en-US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3433" name="矩形 5"/>
          <p:cNvSpPr>
            <a:spLocks noChangeArrowheads="1"/>
          </p:cNvSpPr>
          <p:nvPr/>
        </p:nvSpPr>
        <p:spPr bwMode="auto">
          <a:xfrm>
            <a:off x="2046288" y="1857375"/>
            <a:ext cx="9048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抒情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03434" name="矩形 6"/>
          <p:cNvSpPr>
            <a:spLocks noChangeArrowheads="1"/>
          </p:cNvSpPr>
          <p:nvPr/>
        </p:nvSpPr>
        <p:spPr bwMode="auto">
          <a:xfrm>
            <a:off x="4214813" y="1857375"/>
            <a:ext cx="16271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蓬草自况</a:t>
            </a:r>
            <a:endParaRPr lang="en-US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1" name="直接箭头连接符 20">
            <a:extLst>
              <a:ext uri="{FF2B5EF4-FFF2-40B4-BE49-F238E27FC236}"/>
            </a:extLst>
          </p:cNvPr>
          <p:cNvCxnSpPr/>
          <p:nvPr/>
        </p:nvCxnSpPr>
        <p:spPr>
          <a:xfrm>
            <a:off x="3136900" y="2143125"/>
            <a:ext cx="992188" cy="0"/>
          </a:xfrm>
          <a:prstGeom prst="straightConnector1">
            <a:avLst/>
          </a:prstGeom>
          <a:ln w="25400" cmpd="thickThin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/>
            </a:extLst>
          </p:cNvPr>
          <p:cNvCxnSpPr/>
          <p:nvPr/>
        </p:nvCxnSpPr>
        <p:spPr>
          <a:xfrm>
            <a:off x="3136900" y="2943225"/>
            <a:ext cx="992188" cy="0"/>
          </a:xfrm>
          <a:prstGeom prst="straightConnector1">
            <a:avLst/>
          </a:prstGeom>
          <a:ln w="25400" cmpd="thickThin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/>
            </a:extLst>
          </p:cNvPr>
          <p:cNvCxnSpPr/>
          <p:nvPr/>
        </p:nvCxnSpPr>
        <p:spPr>
          <a:xfrm>
            <a:off x="3136900" y="3743325"/>
            <a:ext cx="992188" cy="0"/>
          </a:xfrm>
          <a:prstGeom prst="straightConnector1">
            <a:avLst/>
          </a:prstGeom>
          <a:ln w="25400" cmpd="thickThin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438" name="矩形 8"/>
          <p:cNvSpPr>
            <a:spLocks noChangeArrowheads="1"/>
          </p:cNvSpPr>
          <p:nvPr/>
        </p:nvSpPr>
        <p:spPr bwMode="auto">
          <a:xfrm>
            <a:off x="2046288" y="2654300"/>
            <a:ext cx="904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绘景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03439" name="矩形 9"/>
          <p:cNvSpPr>
            <a:spLocks noChangeArrowheads="1"/>
          </p:cNvSpPr>
          <p:nvPr/>
        </p:nvSpPr>
        <p:spPr bwMode="auto">
          <a:xfrm>
            <a:off x="2046288" y="3451225"/>
            <a:ext cx="1087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叙事</a:t>
            </a:r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03440" name="矩形 17"/>
          <p:cNvSpPr>
            <a:spLocks noChangeArrowheads="1"/>
          </p:cNvSpPr>
          <p:nvPr/>
        </p:nvSpPr>
        <p:spPr bwMode="auto">
          <a:xfrm>
            <a:off x="4214813" y="2654300"/>
            <a:ext cx="162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塞外风光</a:t>
            </a:r>
            <a:endParaRPr lang="en-US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3441" name="矩形 18"/>
          <p:cNvSpPr>
            <a:spLocks noChangeArrowheads="1"/>
          </p:cNvSpPr>
          <p:nvPr/>
        </p:nvSpPr>
        <p:spPr bwMode="auto">
          <a:xfrm>
            <a:off x="4214813" y="3451225"/>
            <a:ext cx="162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战事紧张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" y="0"/>
            <a:ext cx="91313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48">
            <a:extLst>
              <a:ext uri="{FF2B5EF4-FFF2-40B4-BE49-F238E27FC236}"/>
            </a:extLst>
          </p:cNvPr>
          <p:cNvSpPr txBox="1"/>
          <p:nvPr/>
        </p:nvSpPr>
        <p:spPr>
          <a:xfrm>
            <a:off x="827584" y="1750204"/>
            <a:ext cx="4341695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r>
              <a:rPr lang="zh-CN" altLang="en-US" sz="51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黄 鹤 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矩形 8"/>
          <p:cNvSpPr>
            <a:spLocks noChangeArrowheads="1"/>
          </p:cNvSpPr>
          <p:nvPr/>
        </p:nvSpPr>
        <p:spPr bwMode="auto">
          <a:xfrm>
            <a:off x="539750" y="1347788"/>
            <a:ext cx="6119813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崔颢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?—754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 唐代诗人。汴州（今河南开封）人。唐代开元年间进士，官至太仆寺丞。早期诗多写闺情，流于纤艳。后历边塞，诗风变为雄浑奔放。其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黄鹤楼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诗，相传为李白所倾服。有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崔颢集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5474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10548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grpSp>
        <p:nvGrpSpPr>
          <p:cNvPr id="105475" name="组合 1"/>
          <p:cNvGrpSpPr>
            <a:grpSpLocks/>
          </p:cNvGrpSpPr>
          <p:nvPr/>
        </p:nvGrpSpPr>
        <p:grpSpPr bwMode="auto">
          <a:xfrm>
            <a:off x="3700463" y="536575"/>
            <a:ext cx="1743075" cy="566738"/>
            <a:chOff x="3406775" y="598488"/>
            <a:chExt cx="1743075" cy="566737"/>
          </a:xfrm>
        </p:grpSpPr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75187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4417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05481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作者简介</a:t>
              </a:r>
            </a:p>
          </p:txBody>
        </p:sp>
      </p:grpSp>
      <p:pic>
        <p:nvPicPr>
          <p:cNvPr id="105476" name="aw+2.jpg" descr="id:2147504433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8950" y="1447800"/>
            <a:ext cx="190976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矩形 1"/>
          <p:cNvSpPr>
            <a:spLocks noChangeArrowheads="1"/>
          </p:cNvSpPr>
          <p:nvPr/>
        </p:nvSpPr>
        <p:spPr bwMode="auto">
          <a:xfrm>
            <a:off x="2916238" y="915988"/>
            <a:ext cx="6083300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zh-CN" altLang="zh-CN" sz="2200">
                <a:latin typeface="黑体" pitchFamily="49" charset="-122"/>
                <a:ea typeface="黑体" pitchFamily="49" charset="-122"/>
              </a:rPr>
              <a:t>黄鹤楼</a:t>
            </a:r>
            <a:endParaRPr lang="en-US" altLang="zh-CN" sz="2200">
              <a:latin typeface="黑体" pitchFamily="49" charset="-122"/>
              <a:ea typeface="黑体" pitchFamily="49" charset="-122"/>
            </a:endParaRPr>
          </a:p>
          <a:p>
            <a:pPr eaLnBrk="0" hangingPunct="0"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故址在今湖北武汉蛇山的鹄矶上。《太平寰宇记》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“昔费祎登仙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每乘黄鹤于此楼憩</a:t>
            </a:r>
            <a:endParaRPr lang="en-US" altLang="zh-CN" sz="2200" b="1">
              <a:latin typeface="楷体" pitchFamily="49" charset="-122"/>
              <a:ea typeface="楷体" pitchFamily="49" charset="-122"/>
            </a:endParaRPr>
          </a:p>
          <a:p>
            <a:pPr eaLnBrk="0" hangingPunct="0">
              <a:buFont typeface="Arial" charset="0"/>
              <a:buNone/>
            </a:pP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驾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故号为黄鹤楼。”相传始建于三国吴黄武二年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公元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223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年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），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与岳阳楼、滕王阁并称“江南三大名楼”。此楼屡建屡毁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现在的黄鹤楼是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1981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年重建的。楼高五层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加夹层为十层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），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高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50.4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米。主楼建筑面积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4000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多平方米。整个建筑具有独特的民族风格。附属建筑有仙枣亭、石照亭、黄鹤归来小景等。</a:t>
            </a:r>
          </a:p>
        </p:txBody>
      </p:sp>
      <p:pic>
        <p:nvPicPr>
          <p:cNvPr id="3" name="Picture 10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174" y="1009064"/>
            <a:ext cx="2575642" cy="3355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06499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10650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TextBox 6"/>
          <p:cNvSpPr txBox="1">
            <a:spLocks noChangeArrowheads="1"/>
          </p:cNvSpPr>
          <p:nvPr/>
        </p:nvSpPr>
        <p:spPr bwMode="auto">
          <a:xfrm>
            <a:off x="971550" y="1276350"/>
            <a:ext cx="720090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黄 鹤 楼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 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000" b="1">
                <a:latin typeface="宋体" charset="-122"/>
              </a:rPr>
              <a:t>崔 颢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昔人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已乘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黄鹤去，此地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空余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黄鹤楼。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黄鹤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一去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不复返，白云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千载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空悠悠。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晴川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历历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汉阳树，芳草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萋萋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鹦鹉洲。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日暮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乡关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何处是？烟波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江上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使人愁。</a:t>
            </a:r>
          </a:p>
        </p:txBody>
      </p:sp>
      <p:grpSp>
        <p:nvGrpSpPr>
          <p:cNvPr id="107522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0752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0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196975" y="661988"/>
            <a:ext cx="6750050" cy="50006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spcBef>
                <a:spcPts val="1800"/>
              </a:spcBef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有感情地朗读诗歌，读准字音，注意节奏。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7529" name="13 唐诗五首-黄鹤楼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956550" y="754063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75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658" fill="hold"/>
                                        <p:tgtEl>
                                          <p:spTgt spid="1075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52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7529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/>
            </a:extLst>
          </p:cNvPr>
          <p:cNvSpPr txBox="1"/>
          <p:nvPr/>
        </p:nvSpPr>
        <p:spPr>
          <a:xfrm>
            <a:off x="179388" y="1203325"/>
            <a:ext cx="8713787" cy="8318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昔人已乘黄鹤去，此地空余黄鹤楼。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dist" eaLnBrk="0" hangingPunct="0"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仙人已乘着黄鹤飞走了，这里只剩下了黄鹤楼。</a:t>
            </a: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79388" y="2230438"/>
            <a:ext cx="8642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昔人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指传说中骑鹤飞去的仙人。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去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离开。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只。</a:t>
            </a:r>
            <a:endParaRPr lang="zh-CN" altLang="en-US" sz="2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179388" y="2825750"/>
            <a:ext cx="8713787" cy="8302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黄鹤一去不复返，白云千载空悠悠。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dist" eaLnBrk="0" hangingPunct="0"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黄鹤一去不再回返，千百年来只有白云在此飘浮。</a:t>
            </a: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179388" y="3833813"/>
            <a:ext cx="8642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悠悠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飘飘荡荡的样子。</a:t>
            </a:r>
            <a:endParaRPr lang="zh-CN" altLang="en-US" sz="200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8549" name="组合 11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0855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108550" name="矩形 2"/>
          <p:cNvSpPr>
            <a:spLocks noChangeArrowheads="1"/>
          </p:cNvSpPr>
          <p:nvPr/>
        </p:nvSpPr>
        <p:spPr bwMode="auto">
          <a:xfrm>
            <a:off x="395288" y="463550"/>
            <a:ext cx="84978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请同学反复朗读诗歌，用自己的话说说诗句的意思。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/>
            </a:extLst>
          </p:cNvPr>
          <p:cNvSpPr txBox="1"/>
          <p:nvPr/>
        </p:nvSpPr>
        <p:spPr>
          <a:xfrm>
            <a:off x="179388" y="842963"/>
            <a:ext cx="8713787" cy="8318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晴川历历汉阳树，芳草萋萋鹦鹉洲。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dist" eaLnBrk="0" hangingPunct="0"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晴日里汉阳一带的树木历历可见，芳草碧绿长满了鹦鹉洲。</a:t>
            </a: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250825" y="1851025"/>
            <a:ext cx="8642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晴川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晴日里的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原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野。川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平川、原野。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历历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分明的样子。</a:t>
            </a:r>
            <a:endParaRPr lang="en-US" altLang="zh-CN" sz="2000">
              <a:latin typeface="楷体" pitchFamily="49" charset="-122"/>
              <a:ea typeface="楷体" pitchFamily="49" charset="-122"/>
            </a:endParaRPr>
          </a:p>
          <a:p>
            <a:pPr eaLnBrk="0" hangingPunct="0">
              <a:buFont typeface="Arial" charset="0"/>
              <a:buNone/>
            </a:pP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萋萋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草木茂盛的样子。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鹦鹉洲：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长江中的小洲，在黄鹤楼东北。</a:t>
            </a:r>
          </a:p>
        </p:txBody>
      </p:sp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179388" y="2768600"/>
            <a:ext cx="8713787" cy="8302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日暮乡关何处是？烟波江上使人愁。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dist" eaLnBrk="0" hangingPunct="0"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黄昏中看不到远方的家乡，烟雾笼罩的长江更激起思乡的哀愁。 </a:t>
            </a: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250825" y="3795713"/>
            <a:ext cx="8642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乡关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故乡。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烟波：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烟霭笼罩江面。</a:t>
            </a:r>
          </a:p>
        </p:txBody>
      </p:sp>
      <p:grpSp>
        <p:nvGrpSpPr>
          <p:cNvPr id="109573" name="组合 10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0957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矩形 8"/>
          <p:cNvSpPr>
            <a:spLocks noChangeArrowheads="1"/>
          </p:cNvSpPr>
          <p:nvPr/>
        </p:nvSpPr>
        <p:spPr bwMode="auto">
          <a:xfrm>
            <a:off x="1692275" y="2284413"/>
            <a:ext cx="5759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昔人已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乘黄鹤去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，此地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空余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黄鹤楼。</a:t>
            </a:r>
          </a:p>
        </p:txBody>
      </p:sp>
      <p:sp>
        <p:nvSpPr>
          <p:cNvPr id="110594" name="矩形 9"/>
          <p:cNvSpPr>
            <a:spLocks noChangeArrowheads="1"/>
          </p:cNvSpPr>
          <p:nvPr/>
        </p:nvSpPr>
        <p:spPr bwMode="auto">
          <a:xfrm>
            <a:off x="360363" y="536575"/>
            <a:ext cx="84248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450"/>
              </a:spcBef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首联巧用典故，通过上节课的学习，试着体会首联的用典和效果。</a:t>
            </a:r>
          </a:p>
        </p:txBody>
      </p:sp>
      <p:sp>
        <p:nvSpPr>
          <p:cNvPr id="11" name="圆角矩形标注 10">
            <a:extLst>
              <a:ext uri="{FF2B5EF4-FFF2-40B4-BE49-F238E27FC236}"/>
            </a:extLst>
          </p:cNvPr>
          <p:cNvSpPr/>
          <p:nvPr/>
        </p:nvSpPr>
        <p:spPr>
          <a:xfrm>
            <a:off x="1690688" y="3227388"/>
            <a:ext cx="6769100" cy="1173162"/>
          </a:xfrm>
          <a:prstGeom prst="wedgeRoundRectCallout">
            <a:avLst>
              <a:gd name="adj1" fmla="val 9178"/>
              <a:gd name="adj2" fmla="val -8875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“空余”含仙人乘鹤而去之意，使人想象传说中的仙人在此登楼驾鹤而去的情景，令人遐想不已，心生天地悠悠，岁月不在之感。</a:t>
            </a:r>
          </a:p>
        </p:txBody>
      </p:sp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1847850" y="1635125"/>
            <a:ext cx="4164013" cy="458788"/>
          </a:xfrm>
          <a:prstGeom prst="wedgeRoundRectCallout">
            <a:avLst>
              <a:gd name="adj1" fmla="val -10389"/>
              <a:gd name="adj2" fmla="val 120241"/>
              <a:gd name="adj3" fmla="val 16667"/>
            </a:avLst>
          </a:prstGeom>
          <a:solidFill>
            <a:srgbClr val="F9C7C7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 typeface="Arial" charset="0"/>
              <a:buNone/>
            </a:pP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费祎登仙，于此处骑鹤飞去。</a:t>
            </a:r>
          </a:p>
        </p:txBody>
      </p:sp>
      <p:grpSp>
        <p:nvGrpSpPr>
          <p:cNvPr id="110597" name="组合 12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1059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矩形 6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906588" y="2697163"/>
            <a:ext cx="5184775" cy="952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抒发了诗人对于岁月易逝的感慨。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618" name="矩形 8"/>
          <p:cNvSpPr>
            <a:spLocks noChangeArrowheads="1"/>
          </p:cNvSpPr>
          <p:nvPr/>
        </p:nvSpPr>
        <p:spPr bwMode="auto">
          <a:xfrm>
            <a:off x="1546225" y="1741488"/>
            <a:ext cx="59055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黄鹤一去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不复返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，白云千载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空悠悠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11619" name="矩形 8"/>
          <p:cNvSpPr>
            <a:spLocks noChangeArrowheads="1"/>
          </p:cNvSpPr>
          <p:nvPr/>
        </p:nvSpPr>
        <p:spPr bwMode="auto">
          <a:xfrm>
            <a:off x="2124075" y="915988"/>
            <a:ext cx="52562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450"/>
              </a:spcBef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颔联抒发了诗人怎样的感慨？</a:t>
            </a:r>
          </a:p>
        </p:txBody>
      </p:sp>
      <p:grpSp>
        <p:nvGrpSpPr>
          <p:cNvPr id="111620" name="组合 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116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2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654175" y="1558925"/>
            <a:ext cx="5832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晴川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历历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汉阳树，芳草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萋萋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鹦鹉洲。</a:t>
            </a:r>
          </a:p>
        </p:txBody>
      </p:sp>
      <p:sp>
        <p:nvSpPr>
          <p:cNvPr id="4" name="TextBox 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468313" y="2554288"/>
            <a:ext cx="8205787" cy="13858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这两句写景清晰明朗，给人一种豁然开朗、清新明快的感觉。眼望着大自然的美景，不由得勾起了诗人的思念之情。</a:t>
            </a:r>
          </a:p>
        </p:txBody>
      </p:sp>
      <p:sp>
        <p:nvSpPr>
          <p:cNvPr id="112643" name="矩形 7"/>
          <p:cNvSpPr>
            <a:spLocks noChangeArrowheads="1"/>
          </p:cNvSpPr>
          <p:nvPr/>
        </p:nvSpPr>
        <p:spPr bwMode="auto">
          <a:xfrm>
            <a:off x="969963" y="736600"/>
            <a:ext cx="72009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450"/>
              </a:spcBef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颈联写诗人在黄鹤楼上看到的景色，请赏析。</a:t>
            </a:r>
          </a:p>
        </p:txBody>
      </p:sp>
      <p:grpSp>
        <p:nvGrpSpPr>
          <p:cNvPr id="112644" name="组合 8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1264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矩形 5"/>
          <p:cNvSpPr>
            <a:spLocks noChangeArrowheads="1"/>
          </p:cNvSpPr>
          <p:nvPr/>
        </p:nvSpPr>
        <p:spPr bwMode="auto">
          <a:xfrm>
            <a:off x="466725" y="1492250"/>
            <a:ext cx="821055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律诗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是形成于唐初的一种中国诗歌体裁，属于</a:t>
            </a:r>
            <a:r>
              <a:rPr lang="zh-CN" altLang="en-US" sz="25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近体诗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的一种，因格律要求非常严格而得名。每首律诗有八句，一、四、六、八句要押韵，三四两句、五六两句要对偶，字的平仄有定规。每句五个字的叫五言律诗，七个字的叫七言律。</a:t>
            </a:r>
            <a:endParaRPr lang="en-US" altLang="zh-CN" sz="2500" b="1">
              <a:latin typeface="楷体" pitchFamily="49" charset="-122"/>
              <a:ea typeface="楷体" pitchFamily="49" charset="-122"/>
            </a:endParaRPr>
          </a:p>
          <a:p>
            <a:pPr eaLnBrk="0" hangingPunct="0">
              <a:buFont typeface="Arial" charset="0"/>
              <a:buNone/>
            </a:pP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    律诗每两句为一联，共四联，一二句称“首联”（或起联），三四称“颔联”，五六句称“颈联”，七八句称“尾联”（或结联）。</a:t>
            </a:r>
            <a:endParaRPr lang="en-US" altLang="zh-CN" sz="25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>
            <a:extLst>
              <a:ext uri="{FF2B5EF4-FFF2-40B4-BE49-F238E27FC236}"/>
            </a:extLst>
          </p:cNvPr>
          <p:cNvSpPr/>
          <p:nvPr/>
        </p:nvSpPr>
        <p:spPr>
          <a:xfrm>
            <a:off x="4129088" y="987425"/>
            <a:ext cx="1184275" cy="492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2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律  </a:t>
            </a:r>
            <a:r>
              <a:rPr lang="zh-CN" altLang="zh-CN" sz="2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诗</a:t>
            </a:r>
            <a:endParaRPr lang="zh-CN" altLang="en-US" sz="2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76803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768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grpSp>
        <p:nvGrpSpPr>
          <p:cNvPr id="76804" name="组合 1"/>
          <p:cNvGrpSpPr>
            <a:grpSpLocks/>
          </p:cNvGrpSpPr>
          <p:nvPr/>
        </p:nvGrpSpPr>
        <p:grpSpPr bwMode="auto">
          <a:xfrm>
            <a:off x="3700463" y="420688"/>
            <a:ext cx="1743075" cy="566737"/>
            <a:chOff x="3406775" y="598488"/>
            <a:chExt cx="1743075" cy="566737"/>
          </a:xfrm>
        </p:grpSpPr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75187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76809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文学常识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539750" y="3132138"/>
            <a:ext cx="8064500" cy="1384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尾联将思乡之情与日暮烟波之景相交融，由景生情，融情于景，表现了诗人萦回无尽、百感茫茫的忧思之情。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3666" name="矩形 6"/>
          <p:cNvSpPr>
            <a:spLocks noChangeArrowheads="1"/>
          </p:cNvSpPr>
          <p:nvPr/>
        </p:nvSpPr>
        <p:spPr bwMode="auto">
          <a:xfrm>
            <a:off x="1720850" y="1708150"/>
            <a:ext cx="59467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日暮乡关何处是？烟波江上使人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愁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13667" name="矩形 1"/>
          <p:cNvSpPr>
            <a:spLocks noChangeArrowheads="1"/>
          </p:cNvSpPr>
          <p:nvPr/>
        </p:nvSpPr>
        <p:spPr bwMode="auto">
          <a:xfrm>
            <a:off x="539750" y="555625"/>
            <a:ext cx="80645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尾联</a:t>
            </a:r>
            <a:r>
              <a:rPr lang="zh-CN" altLang="zh-CN" sz="2800" b="1">
                <a:latin typeface="宋体" charset="-122"/>
              </a:rPr>
              <a:t>中最能概括</a:t>
            </a:r>
            <a:r>
              <a:rPr lang="zh-CN" altLang="en-US" sz="2800" b="1">
                <a:latin typeface="宋体" charset="-122"/>
              </a:rPr>
              <a:t>诗人</a:t>
            </a:r>
            <a:r>
              <a:rPr lang="zh-CN" altLang="zh-CN" sz="2800" b="1">
                <a:latin typeface="宋体" charset="-122"/>
              </a:rPr>
              <a:t>感情的是哪一个字</a:t>
            </a:r>
            <a:r>
              <a:rPr lang="zh-CN" altLang="en-US" sz="2800" b="1">
                <a:latin typeface="宋体" charset="-122"/>
              </a:rPr>
              <a:t>？</a:t>
            </a:r>
            <a:r>
              <a:rPr lang="zh-CN" altLang="zh-CN" sz="2800" b="1">
                <a:latin typeface="宋体" charset="-122"/>
              </a:rPr>
              <a:t>请简要分析诗人在尾联中是如何表达这种感情的</a:t>
            </a:r>
            <a:r>
              <a:rPr lang="zh-CN" altLang="en-US" sz="2800" b="1">
                <a:latin typeface="宋体" charset="-122"/>
              </a:rPr>
              <a:t>？</a:t>
            </a:r>
          </a:p>
        </p:txBody>
      </p:sp>
      <p:sp>
        <p:nvSpPr>
          <p:cNvPr id="10" name="圆角矩形标注 9">
            <a:extLst>
              <a:ext uri="{FF2B5EF4-FFF2-40B4-BE49-F238E27FC236}"/>
            </a:extLst>
          </p:cNvPr>
          <p:cNvSpPr/>
          <p:nvPr/>
        </p:nvSpPr>
        <p:spPr>
          <a:xfrm>
            <a:off x="4932363" y="2474913"/>
            <a:ext cx="2519362" cy="457200"/>
          </a:xfrm>
          <a:prstGeom prst="wedgeRoundRectCallout">
            <a:avLst>
              <a:gd name="adj1" fmla="val 32188"/>
              <a:gd name="adj2" fmla="val -1065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能概括诗人情感</a:t>
            </a:r>
          </a:p>
        </p:txBody>
      </p:sp>
      <p:grpSp>
        <p:nvGrpSpPr>
          <p:cNvPr id="113669" name="组合 10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1367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689" name="组合 1"/>
          <p:cNvGrpSpPr>
            <a:grpSpLocks/>
          </p:cNvGrpSpPr>
          <p:nvPr/>
        </p:nvGrpSpPr>
        <p:grpSpPr bwMode="auto">
          <a:xfrm>
            <a:off x="3700463" y="503238"/>
            <a:ext cx="1743075" cy="592137"/>
            <a:chOff x="3348038" y="627063"/>
            <a:chExt cx="1743075" cy="592137"/>
          </a:xfrm>
        </p:grpSpPr>
        <p:sp>
          <p:nvSpPr>
            <p:cNvPr id="6" name="圆角矩形 5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22800" y="784225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7" name="圆角矩形 6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217988" y="790575"/>
              <a:ext cx="442912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8" name="圆角矩形 7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98888" y="790575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" name="圆角矩形 8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89313" y="798513"/>
              <a:ext cx="441325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14699" name="矩形 1"/>
            <p:cNvSpPr>
              <a:spLocks noChangeArrowheads="1"/>
            </p:cNvSpPr>
            <p:nvPr/>
          </p:nvSpPr>
          <p:spPr bwMode="auto">
            <a:xfrm>
              <a:off x="3348038" y="627063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主题思想</a:t>
              </a:r>
            </a:p>
          </p:txBody>
        </p:sp>
      </p:grpSp>
      <p:sp>
        <p:nvSpPr>
          <p:cNvPr id="114690" name="矩形 9"/>
          <p:cNvSpPr>
            <a:spLocks noChangeArrowheads="1"/>
          </p:cNvSpPr>
          <p:nvPr/>
        </p:nvSpPr>
        <p:spPr bwMode="auto">
          <a:xfrm>
            <a:off x="158750" y="1276350"/>
            <a:ext cx="88265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诗歌描写了登黄鹤楼的所见所感，从仙人乘黄鹤来此游憩的美丽神话点出黄鹤楼，接着由仙人已离去，永远不再回来，只留下黄鹤楼及晴川、芳草、汉阳树、鹦鹉洲，与白云共悠悠千载，表达了漂泊异地的伤感和思念故乡的情怀。</a:t>
            </a:r>
            <a:endParaRPr lang="zh-CN" altLang="zh-CN" sz="280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14691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11469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文本框 4"/>
          <p:cNvSpPr txBox="1">
            <a:spLocks noChangeArrowheads="1"/>
          </p:cNvSpPr>
          <p:nvPr/>
        </p:nvSpPr>
        <p:spPr bwMode="auto">
          <a:xfrm>
            <a:off x="917575" y="1490663"/>
            <a:ext cx="70167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黄鹤楼</a:t>
            </a:r>
          </a:p>
        </p:txBody>
      </p:sp>
      <p:sp>
        <p:nvSpPr>
          <p:cNvPr id="115714" name="TextBox 26"/>
          <p:cNvSpPr txBox="1">
            <a:spLocks noChangeArrowheads="1"/>
          </p:cNvSpPr>
          <p:nvPr/>
        </p:nvSpPr>
        <p:spPr bwMode="auto">
          <a:xfrm>
            <a:off x="6445250" y="1649413"/>
            <a:ext cx="208756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愁而不怨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意境高远</a:t>
            </a:r>
          </a:p>
        </p:txBody>
      </p:sp>
      <p:sp>
        <p:nvSpPr>
          <p:cNvPr id="115715" name="文本框 6"/>
          <p:cNvSpPr txBox="1">
            <a:spLocks noChangeArrowheads="1"/>
          </p:cNvSpPr>
          <p:nvPr/>
        </p:nvSpPr>
        <p:spPr bwMode="auto">
          <a:xfrm>
            <a:off x="2108200" y="3484563"/>
            <a:ext cx="12255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尾联</a:t>
            </a:r>
          </a:p>
        </p:txBody>
      </p:sp>
      <p:sp>
        <p:nvSpPr>
          <p:cNvPr id="115716" name="文本框 7"/>
          <p:cNvSpPr txBox="1">
            <a:spLocks noChangeArrowheads="1"/>
          </p:cNvSpPr>
          <p:nvPr/>
        </p:nvSpPr>
        <p:spPr bwMode="auto">
          <a:xfrm>
            <a:off x="2108200" y="2670175"/>
            <a:ext cx="122555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颈联</a:t>
            </a:r>
          </a:p>
        </p:txBody>
      </p:sp>
      <p:sp>
        <p:nvSpPr>
          <p:cNvPr id="115717" name="文本框 8"/>
          <p:cNvSpPr txBox="1">
            <a:spLocks noChangeArrowheads="1"/>
          </p:cNvSpPr>
          <p:nvPr/>
        </p:nvSpPr>
        <p:spPr bwMode="auto">
          <a:xfrm>
            <a:off x="2108200" y="1854200"/>
            <a:ext cx="12255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颔联</a:t>
            </a:r>
          </a:p>
        </p:txBody>
      </p:sp>
      <p:sp>
        <p:nvSpPr>
          <p:cNvPr id="115718" name="文本框 9"/>
          <p:cNvSpPr txBox="1">
            <a:spLocks noChangeArrowheads="1"/>
          </p:cNvSpPr>
          <p:nvPr/>
        </p:nvSpPr>
        <p:spPr bwMode="auto">
          <a:xfrm>
            <a:off x="2108200" y="974725"/>
            <a:ext cx="12255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首联</a:t>
            </a:r>
          </a:p>
        </p:txBody>
      </p:sp>
      <p:sp>
        <p:nvSpPr>
          <p:cNvPr id="115719" name="文本框 10"/>
          <p:cNvSpPr txBox="1">
            <a:spLocks noChangeArrowheads="1"/>
          </p:cNvSpPr>
          <p:nvPr/>
        </p:nvSpPr>
        <p:spPr bwMode="auto">
          <a:xfrm>
            <a:off x="4046538" y="974725"/>
            <a:ext cx="20478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用典</a:t>
            </a:r>
          </a:p>
        </p:txBody>
      </p:sp>
      <p:sp>
        <p:nvSpPr>
          <p:cNvPr id="115720" name="文本框 11"/>
          <p:cNvSpPr txBox="1">
            <a:spLocks noChangeArrowheads="1"/>
          </p:cNvSpPr>
          <p:nvPr/>
        </p:nvSpPr>
        <p:spPr bwMode="auto">
          <a:xfrm>
            <a:off x="4046538" y="1854200"/>
            <a:ext cx="20478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感慨岁月</a:t>
            </a:r>
          </a:p>
        </p:txBody>
      </p:sp>
      <p:sp>
        <p:nvSpPr>
          <p:cNvPr id="115721" name="文本框 12"/>
          <p:cNvSpPr txBox="1">
            <a:spLocks noChangeArrowheads="1"/>
          </p:cNvSpPr>
          <p:nvPr/>
        </p:nvSpPr>
        <p:spPr bwMode="auto">
          <a:xfrm>
            <a:off x="4046538" y="2670175"/>
            <a:ext cx="2047875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景色描写</a:t>
            </a:r>
          </a:p>
        </p:txBody>
      </p:sp>
      <p:sp>
        <p:nvSpPr>
          <p:cNvPr id="115722" name="文本框 13"/>
          <p:cNvSpPr txBox="1">
            <a:spLocks noChangeArrowheads="1"/>
          </p:cNvSpPr>
          <p:nvPr/>
        </p:nvSpPr>
        <p:spPr bwMode="auto">
          <a:xfrm>
            <a:off x="4046538" y="3411538"/>
            <a:ext cx="20478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抒发情感</a:t>
            </a:r>
          </a:p>
        </p:txBody>
      </p:sp>
      <p:sp>
        <p:nvSpPr>
          <p:cNvPr id="18" name="左大括号 17">
            <a:extLst>
              <a:ext uri="{FF2B5EF4-FFF2-40B4-BE49-F238E27FC236}"/>
            </a:extLst>
          </p:cNvPr>
          <p:cNvSpPr/>
          <p:nvPr/>
        </p:nvSpPr>
        <p:spPr>
          <a:xfrm flipH="1">
            <a:off x="5942013" y="1131888"/>
            <a:ext cx="360362" cy="2638425"/>
          </a:xfrm>
          <a:prstGeom prst="leftBrace">
            <a:avLst>
              <a:gd name="adj1" fmla="val 28707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5724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11573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2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19" name="左大括号 18">
            <a:extLst>
              <a:ext uri="{FF2B5EF4-FFF2-40B4-BE49-F238E27FC236}"/>
            </a:extLst>
          </p:cNvPr>
          <p:cNvSpPr/>
          <p:nvPr/>
        </p:nvSpPr>
        <p:spPr>
          <a:xfrm rot="10800000" flipH="1">
            <a:off x="1654175" y="1176338"/>
            <a:ext cx="360363" cy="2638425"/>
          </a:xfrm>
          <a:prstGeom prst="leftBrace">
            <a:avLst>
              <a:gd name="adj1" fmla="val 28707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20" name="直接箭头连接符 19">
            <a:extLst>
              <a:ext uri="{FF2B5EF4-FFF2-40B4-BE49-F238E27FC236}"/>
            </a:extLst>
          </p:cNvPr>
          <p:cNvCxnSpPr/>
          <p:nvPr/>
        </p:nvCxnSpPr>
        <p:spPr>
          <a:xfrm>
            <a:off x="3070225" y="1260475"/>
            <a:ext cx="992188" cy="0"/>
          </a:xfrm>
          <a:prstGeom prst="straightConnector1">
            <a:avLst/>
          </a:prstGeom>
          <a:ln w="25400" cmpd="thickThin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/>
            </a:extLst>
          </p:cNvPr>
          <p:cNvCxnSpPr/>
          <p:nvPr/>
        </p:nvCxnSpPr>
        <p:spPr>
          <a:xfrm>
            <a:off x="3070225" y="2084388"/>
            <a:ext cx="992188" cy="0"/>
          </a:xfrm>
          <a:prstGeom prst="straightConnector1">
            <a:avLst/>
          </a:prstGeom>
          <a:ln w="25400" cmpd="thickThin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>
            <a:extLst>
              <a:ext uri="{FF2B5EF4-FFF2-40B4-BE49-F238E27FC236}"/>
            </a:extLst>
          </p:cNvPr>
          <p:cNvCxnSpPr/>
          <p:nvPr/>
        </p:nvCxnSpPr>
        <p:spPr>
          <a:xfrm>
            <a:off x="3070225" y="2908300"/>
            <a:ext cx="992188" cy="0"/>
          </a:xfrm>
          <a:prstGeom prst="straightConnector1">
            <a:avLst/>
          </a:prstGeom>
          <a:ln w="25400" cmpd="thickThin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/>
            </a:extLst>
          </p:cNvPr>
          <p:cNvCxnSpPr/>
          <p:nvPr/>
        </p:nvCxnSpPr>
        <p:spPr>
          <a:xfrm>
            <a:off x="3070225" y="3732213"/>
            <a:ext cx="992188" cy="0"/>
          </a:xfrm>
          <a:prstGeom prst="straightConnector1">
            <a:avLst/>
          </a:prstGeom>
          <a:ln w="25400" cmpd="thickThin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1" name="Picture 6" descr="https://timgsa.baidu.com/timg?image&amp;quality=80&amp;size=b9999_10000&amp;sec=1555142938120&amp;di=686a39448f7ca47f1757a1f61e624fc2&amp;imgtype=0&amp;src=http%3A%2F%2F5b0988e595225.cdn.sohucs.com%2Fimages%2F20180928%2F7d0bded3432f44b9be93bdde1ec73c6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2700"/>
            <a:ext cx="9142412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8">
            <a:extLst>
              <a:ext uri="{FF2B5EF4-FFF2-40B4-BE49-F238E27FC236}"/>
            </a:extLst>
          </p:cNvPr>
          <p:cNvSpPr txBox="1"/>
          <p:nvPr/>
        </p:nvSpPr>
        <p:spPr>
          <a:xfrm>
            <a:off x="2401152" y="1563638"/>
            <a:ext cx="4341695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r>
              <a:rPr lang="zh-CN" altLang="en-US" sz="51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渡荆门送别</a:t>
            </a:r>
          </a:p>
        </p:txBody>
      </p:sp>
      <p:grpSp>
        <p:nvGrpSpPr>
          <p:cNvPr id="117765" name="组合 5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117766" name="图片 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7767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buFont typeface="Arial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第三课时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矩形 6"/>
          <p:cNvSpPr>
            <a:spLocks noChangeArrowheads="1"/>
          </p:cNvSpPr>
          <p:nvPr/>
        </p:nvSpPr>
        <p:spPr bwMode="auto">
          <a:xfrm>
            <a:off x="322263" y="1131888"/>
            <a:ext cx="6410325" cy="364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21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李白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100" b="1">
                <a:latin typeface="楷体" pitchFamily="49" charset="-122"/>
                <a:ea typeface="楷体" pitchFamily="49" charset="-122"/>
              </a:rPr>
              <a:t>701</a:t>
            </a:r>
            <a:r>
              <a:rPr lang="zh-CN" altLang="zh-CN" sz="2100" b="1">
                <a:latin typeface="楷体" pitchFamily="49" charset="-122"/>
                <a:ea typeface="楷体" pitchFamily="49" charset="-122"/>
              </a:rPr>
              <a:t>—</a:t>
            </a:r>
            <a:r>
              <a:rPr lang="en-US" altLang="zh-CN" sz="2100" b="1">
                <a:latin typeface="楷体" pitchFamily="49" charset="-122"/>
                <a:ea typeface="楷体" pitchFamily="49" charset="-122"/>
              </a:rPr>
              <a:t>762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100" b="1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100" b="1">
                <a:latin typeface="楷体" pitchFamily="49" charset="-122"/>
                <a:ea typeface="楷体" pitchFamily="49" charset="-122"/>
              </a:rPr>
              <a:t>唐代诗人。字太白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100" b="1">
                <a:latin typeface="楷体" pitchFamily="49" charset="-122"/>
                <a:ea typeface="楷体" pitchFamily="49" charset="-122"/>
              </a:rPr>
              <a:t>号青莲居士。有“诗仙”之称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100" b="1">
                <a:latin typeface="楷体" pitchFamily="49" charset="-122"/>
                <a:ea typeface="楷体" pitchFamily="49" charset="-122"/>
              </a:rPr>
              <a:t>与杜甫并称“李杜”。他的大量诗篇既反映了那个时代的繁荣气象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100" b="1">
                <a:latin typeface="楷体" pitchFamily="49" charset="-122"/>
                <a:ea typeface="楷体" pitchFamily="49" charset="-122"/>
              </a:rPr>
              <a:t>也揭露和批判了统治集团的荒淫和腐败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100" b="1">
                <a:latin typeface="楷体" pitchFamily="49" charset="-122"/>
                <a:ea typeface="楷体" pitchFamily="49" charset="-122"/>
              </a:rPr>
              <a:t>表现出蔑视权贵、反抗传统束缚、追求自由和理想的积极精神。艺术上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100" b="1">
                <a:latin typeface="楷体" pitchFamily="49" charset="-122"/>
                <a:ea typeface="楷体" pitchFamily="49" charset="-122"/>
              </a:rPr>
              <a:t>他的诗想象新奇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100" b="1">
                <a:latin typeface="楷体" pitchFamily="49" charset="-122"/>
                <a:ea typeface="楷体" pitchFamily="49" charset="-122"/>
              </a:rPr>
              <a:t>构思奇特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100" b="1">
                <a:latin typeface="楷体" pitchFamily="49" charset="-122"/>
                <a:ea typeface="楷体" pitchFamily="49" charset="-122"/>
              </a:rPr>
              <a:t>感情强烈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100" b="1">
                <a:latin typeface="楷体" pitchFamily="49" charset="-122"/>
                <a:ea typeface="楷体" pitchFamily="49" charset="-122"/>
              </a:rPr>
              <a:t>意境奇伟瑰丽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100" b="1">
                <a:latin typeface="楷体" pitchFamily="49" charset="-122"/>
                <a:ea typeface="楷体" pitchFamily="49" charset="-122"/>
              </a:rPr>
              <a:t>语言清新明快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100" b="1">
                <a:latin typeface="楷体" pitchFamily="49" charset="-122"/>
                <a:ea typeface="楷体" pitchFamily="49" charset="-122"/>
              </a:rPr>
              <a:t>气势雄浑瑰丽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100" b="1">
                <a:latin typeface="楷体" pitchFamily="49" charset="-122"/>
                <a:ea typeface="楷体" pitchFamily="49" charset="-122"/>
              </a:rPr>
              <a:t>风格豪迈潇洒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100" b="1">
                <a:latin typeface="楷体" pitchFamily="49" charset="-122"/>
                <a:ea typeface="楷体" pitchFamily="49" charset="-122"/>
              </a:rPr>
              <a:t>形成豪放、超迈的艺术风格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100" b="1">
                <a:latin typeface="楷体" pitchFamily="49" charset="-122"/>
                <a:ea typeface="楷体" pitchFamily="49" charset="-122"/>
              </a:rPr>
              <a:t>达到了我国古代积极浪漫主义诗歌艺术的高峰。代表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诗</a:t>
            </a:r>
            <a:r>
              <a:rPr lang="zh-CN" altLang="zh-CN" sz="2100" b="1">
                <a:latin typeface="楷体" pitchFamily="49" charset="-122"/>
                <a:ea typeface="楷体" pitchFamily="49" charset="-122"/>
              </a:rPr>
              <a:t>作有《望庐山瀑布》《行路难》《蜀道难》《将进酒》《梁甫吟》《早发白帝城》等多首。有《李太白集》。</a:t>
            </a:r>
            <a:endParaRPr lang="zh-CN" altLang="en-US" sz="21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18786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11879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grpSp>
        <p:nvGrpSpPr>
          <p:cNvPr id="118787" name="组合 1"/>
          <p:cNvGrpSpPr>
            <a:grpSpLocks/>
          </p:cNvGrpSpPr>
          <p:nvPr/>
        </p:nvGrpSpPr>
        <p:grpSpPr bwMode="auto">
          <a:xfrm>
            <a:off x="3700463" y="420688"/>
            <a:ext cx="1743075" cy="566737"/>
            <a:chOff x="3406775" y="598488"/>
            <a:chExt cx="1743075" cy="566737"/>
          </a:xfrm>
        </p:grpSpPr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75187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18793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作者简介</a:t>
              </a:r>
            </a:p>
          </p:txBody>
        </p:sp>
      </p:grpSp>
      <p:pic>
        <p:nvPicPr>
          <p:cNvPr id="118788" name="l21.jpg" descr="id:2147504447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1449388"/>
            <a:ext cx="1884362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矩形 10"/>
          <p:cNvSpPr>
            <a:spLocks noChangeArrowheads="1"/>
          </p:cNvSpPr>
          <p:nvPr/>
        </p:nvSpPr>
        <p:spPr bwMode="auto">
          <a:xfrm>
            <a:off x="485775" y="1192213"/>
            <a:ext cx="817245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这首诗是李白出蜀时所作的。诗人从“五岁诵六甲”起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直至二十五岁远渡荆门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一向在四川生活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读书于戴天山上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游览峨眉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隐居青城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对蜀中的山山水水怀有深挚的感情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初次离别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他怎能不无限留恋、依依难舍呢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19810" name="组合 1"/>
          <p:cNvGrpSpPr>
            <a:grpSpLocks/>
          </p:cNvGrpSpPr>
          <p:nvPr/>
        </p:nvGrpSpPr>
        <p:grpSpPr bwMode="auto">
          <a:xfrm>
            <a:off x="3700463" y="492125"/>
            <a:ext cx="1743075" cy="566738"/>
            <a:chOff x="3333750" y="598488"/>
            <a:chExt cx="1743075" cy="566502"/>
          </a:xfrm>
        </p:grpSpPr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914"/>
              <a:ext cx="442913" cy="41892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261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261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196"/>
              <a:ext cx="441325" cy="42051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1981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写作背景</a:t>
              </a:r>
            </a:p>
          </p:txBody>
        </p:sp>
      </p:grpSp>
      <p:grpSp>
        <p:nvGrpSpPr>
          <p:cNvPr id="119811" name="组合 1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1198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2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矩形 6"/>
          <p:cNvSpPr>
            <a:spLocks noChangeArrowheads="1"/>
          </p:cNvSpPr>
          <p:nvPr/>
        </p:nvSpPr>
        <p:spPr bwMode="auto">
          <a:xfrm>
            <a:off x="1403350" y="1276350"/>
            <a:ext cx="6408738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渡荆门送别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000" b="1">
                <a:latin typeface="宋体" charset="-122"/>
              </a:rPr>
              <a:t>李  白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渡远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荆门外，来从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楚国游。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山随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平野尽，江入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大荒流。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月下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飞天镜，云生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结海楼。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仍怜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故乡水，万里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送行舟。</a:t>
            </a:r>
          </a:p>
        </p:txBody>
      </p:sp>
      <p:grpSp>
        <p:nvGrpSpPr>
          <p:cNvPr id="120834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2083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0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196975" y="661988"/>
            <a:ext cx="6750050" cy="50006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spcBef>
                <a:spcPts val="1800"/>
              </a:spcBef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有感情地朗读诗歌，读准字音，注意节奏。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20841" name="13 唐诗五首-渡荆门送别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956550" y="754063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08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10" fill="hold"/>
                                        <p:tgtEl>
                                          <p:spTgt spid="1208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84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0841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/>
            </a:extLst>
          </p:cNvPr>
          <p:cNvSpPr txBox="1"/>
          <p:nvPr/>
        </p:nvSpPr>
        <p:spPr>
          <a:xfrm>
            <a:off x="179388" y="1225550"/>
            <a:ext cx="8713787" cy="769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渡远荆门外，来从楚国游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  <a:p>
            <a:pPr algn="dist" eaLnBrk="0" hangingPunct="0"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（我乘船）远渡到荆门山之外，来到古老的楚地漫游。</a:t>
            </a: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252413" y="2190750"/>
            <a:ext cx="86407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从：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往。      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楚国：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楚地。这里指今湖北一带。</a:t>
            </a:r>
          </a:p>
        </p:txBody>
      </p:sp>
      <p:sp>
        <p:nvSpPr>
          <p:cNvPr id="13" name="TextBox 12">
            <a:extLst>
              <a:ext uri="{FF2B5EF4-FFF2-40B4-BE49-F238E27FC236}"/>
            </a:extLst>
          </p:cNvPr>
          <p:cNvSpPr txBox="1"/>
          <p:nvPr/>
        </p:nvSpPr>
        <p:spPr>
          <a:xfrm>
            <a:off x="179388" y="2859088"/>
            <a:ext cx="8713787" cy="7699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山随平野尽，江入大荒流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  <a:p>
            <a:pPr algn="dist" eaLnBrk="0" hangingPunct="0"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山峦随着平原的出现而渐渐消失，长江奔入广阔的原野后，依旧滔滔东流。</a:t>
            </a: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107950" y="3843338"/>
            <a:ext cx="86407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大荒：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辽远无际的原野。</a:t>
            </a:r>
          </a:p>
        </p:txBody>
      </p:sp>
      <p:grpSp>
        <p:nvGrpSpPr>
          <p:cNvPr id="121861" name="组合 14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2186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7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121862" name="矩形 2"/>
          <p:cNvSpPr>
            <a:spLocks noChangeArrowheads="1"/>
          </p:cNvSpPr>
          <p:nvPr/>
        </p:nvSpPr>
        <p:spPr bwMode="auto">
          <a:xfrm>
            <a:off x="395288" y="463550"/>
            <a:ext cx="84978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请同学反复朗读诗歌，用自己的话说说诗句的意思。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/>
            </a:extLst>
          </p:cNvPr>
          <p:cNvSpPr txBox="1"/>
          <p:nvPr/>
        </p:nvSpPr>
        <p:spPr>
          <a:xfrm>
            <a:off x="179388" y="842963"/>
            <a:ext cx="8713787" cy="7381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月下飞天镜，云生结海楼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  <a:p>
            <a:pPr algn="dist" eaLnBrk="0" hangingPunct="0"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月亮倒映在水中，犹如从天上飞来一面明镜。彩云变幻，形成了如海市蜃楼的景象。</a:t>
            </a: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250825" y="1924050"/>
            <a:ext cx="86407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海楼：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海市蜃楼。这里形容江上云霞多变形成的美丽景象。</a:t>
            </a:r>
          </a:p>
        </p:txBody>
      </p:sp>
      <p:sp>
        <p:nvSpPr>
          <p:cNvPr id="4" name="TextBox 3">
            <a:extLst>
              <a:ext uri="{FF2B5EF4-FFF2-40B4-BE49-F238E27FC236}"/>
            </a:extLst>
          </p:cNvPr>
          <p:cNvSpPr txBox="1"/>
          <p:nvPr/>
        </p:nvSpPr>
        <p:spPr>
          <a:xfrm>
            <a:off x="179388" y="2714625"/>
            <a:ext cx="8713787" cy="739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仍怜故乡水，万里送行舟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  <a:p>
            <a:pPr algn="dist" eaLnBrk="0" hangingPunct="0"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我还是爱恋故乡的水，它不远万里送我行舟远行。</a:t>
            </a: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179388" y="3735388"/>
            <a:ext cx="87122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怜：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喜爱。     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故乡水：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指从四川流来的长江水。李白从小生活在蜀地，故称蜀地为故乡。</a:t>
            </a:r>
          </a:p>
        </p:txBody>
      </p:sp>
      <p:grpSp>
        <p:nvGrpSpPr>
          <p:cNvPr id="122885" name="组合 10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2288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TextBox 14"/>
          <p:cNvSpPr txBox="1">
            <a:spLocks noChangeArrowheads="1"/>
          </p:cNvSpPr>
          <p:nvPr/>
        </p:nvSpPr>
        <p:spPr bwMode="auto">
          <a:xfrm>
            <a:off x="1943100" y="842963"/>
            <a:ext cx="5257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诗歌首联在全诗中有什么作用？</a:t>
            </a:r>
            <a:endParaRPr lang="zh-CN" altLang="en-US" sz="2800">
              <a:latin typeface="宋体" charset="-122"/>
            </a:endParaRPr>
          </a:p>
        </p:txBody>
      </p:sp>
      <p:sp>
        <p:nvSpPr>
          <p:cNvPr id="16" name="矩形 1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539750" y="3128963"/>
            <a:ext cx="8064500" cy="5238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首联扣住诗题，具有穿针引线、贯穿全诗的作用。</a:t>
            </a:r>
          </a:p>
        </p:txBody>
      </p:sp>
      <p:sp>
        <p:nvSpPr>
          <p:cNvPr id="123907" name="矩形 1"/>
          <p:cNvSpPr>
            <a:spLocks noChangeArrowheads="1"/>
          </p:cNvSpPr>
          <p:nvPr/>
        </p:nvSpPr>
        <p:spPr bwMode="auto">
          <a:xfrm>
            <a:off x="2316163" y="1563688"/>
            <a:ext cx="4511675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渡远荆门外，来从楚国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游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0" name="圆角矩形标注 9">
            <a:extLst>
              <a:ext uri="{FF2B5EF4-FFF2-40B4-BE49-F238E27FC236}"/>
            </a:extLst>
          </p:cNvPr>
          <p:cNvSpPr/>
          <p:nvPr/>
        </p:nvSpPr>
        <p:spPr>
          <a:xfrm>
            <a:off x="5313363" y="2300288"/>
            <a:ext cx="1779587" cy="415925"/>
          </a:xfrm>
          <a:prstGeom prst="wedgeRoundRectCallout">
            <a:avLst>
              <a:gd name="adj1" fmla="val -480"/>
              <a:gd name="adj2" fmla="val -9325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此行的目的</a:t>
            </a:r>
            <a:endParaRPr lang="zh-CN" altLang="en-US" sz="2200" dirty="0">
              <a:solidFill>
                <a:schemeClr val="tx1"/>
              </a:solidFill>
            </a:endParaRPr>
          </a:p>
        </p:txBody>
      </p:sp>
      <p:grpSp>
        <p:nvGrpSpPr>
          <p:cNvPr id="123909" name="组合 10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239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7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Grp="1" noChangeArrowheads="1"/>
          </p:cNvSpPr>
          <p:nvPr/>
        </p:nvSpPr>
        <p:spPr bwMode="auto">
          <a:xfrm>
            <a:off x="2951163" y="1371600"/>
            <a:ext cx="371475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诗歌赏析三部曲</a:t>
            </a:r>
          </a:p>
        </p:txBody>
      </p:sp>
      <p:sp>
        <p:nvSpPr>
          <p:cNvPr id="3" name="Rectangle 3">
            <a:extLst>
              <a:ext uri="{FF2B5EF4-FFF2-40B4-BE49-F238E27FC236}"/>
            </a:extLst>
          </p:cNvPr>
          <p:cNvSpPr>
            <a:spLocks noGrp="1" noChangeArrowheads="1"/>
          </p:cNvSpPr>
          <p:nvPr/>
        </p:nvSpPr>
        <p:spPr bwMode="auto">
          <a:xfrm>
            <a:off x="1714500" y="2228850"/>
            <a:ext cx="6188075" cy="20716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一读：结合注释，读懂内容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二悟：联系背景，把握情感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三品：抓住关键，赏析写法</a:t>
            </a:r>
          </a:p>
        </p:txBody>
      </p:sp>
      <p:grpSp>
        <p:nvGrpSpPr>
          <p:cNvPr id="77827" name="组 1"/>
          <p:cNvGrpSpPr>
            <a:grpSpLocks/>
          </p:cNvGrpSpPr>
          <p:nvPr/>
        </p:nvGrpSpPr>
        <p:grpSpPr bwMode="auto">
          <a:xfrm>
            <a:off x="492125" y="728663"/>
            <a:ext cx="3143250" cy="601662"/>
            <a:chOff x="7647436" y="3815009"/>
            <a:chExt cx="2515853" cy="601051"/>
          </a:xfrm>
        </p:grpSpPr>
        <p:sp>
          <p:nvSpPr>
            <p:cNvPr id="77832" name="文本框 30"/>
            <p:cNvSpPr txBox="1">
              <a:spLocks noChangeArrowheads="1"/>
            </p:cNvSpPr>
            <p:nvPr/>
          </p:nvSpPr>
          <p:spPr bwMode="auto">
            <a:xfrm>
              <a:off x="8613224" y="3885582"/>
              <a:ext cx="1550065" cy="522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方法指导</a:t>
              </a:r>
            </a:p>
          </p:txBody>
        </p:sp>
        <p:pic>
          <p:nvPicPr>
            <p:cNvPr id="77833" name="图片 9" descr="book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47436" y="3815009"/>
              <a:ext cx="977957" cy="6010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7828" name="组合 1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7782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266700" y="1779588"/>
            <a:ext cx="8640763" cy="19399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诗人用远景勾勒出一幅气势雄浑的万里长江图。一个“随”字，将群山与平野位置的逐渐变换、推移，生动再现出来，给人以空间的流动感。“入”字写出远处水天相接，仿佛江水流入原野，给人无限的想象空间。诗句也蕴含着诗人喜悦的心情和蓬勃的朝气。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28613" y="1112838"/>
            <a:ext cx="8515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山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随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平野尽，江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入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大荒流。月下飞天镜，云生结海楼。</a:t>
            </a:r>
          </a:p>
        </p:txBody>
      </p:sp>
      <p:sp>
        <p:nvSpPr>
          <p:cNvPr id="9" name="矩形 8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93675" y="3819525"/>
            <a:ext cx="8785225" cy="8302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这一联以水中月明如圆镜反衬江水的平静，以天上云彩构成海市蜃楼衬托江岸的辽阔，天空的高远，艺术效果十分强烈。</a:t>
            </a:r>
          </a:p>
        </p:txBody>
      </p:sp>
      <p:grpSp>
        <p:nvGrpSpPr>
          <p:cNvPr id="124932" name="组合 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2493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124933" name="矩形 1"/>
          <p:cNvSpPr>
            <a:spLocks noChangeArrowheads="1"/>
          </p:cNvSpPr>
          <p:nvPr/>
        </p:nvSpPr>
        <p:spPr bwMode="auto">
          <a:xfrm>
            <a:off x="1454150" y="536575"/>
            <a:ext cx="62642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诗人游历过程中，见到了怎样的景色？</a:t>
            </a:r>
            <a:endParaRPr lang="en-US" altLang="zh-CN" sz="2800" b="1">
              <a:solidFill>
                <a:srgbClr val="000000"/>
              </a:solidFill>
              <a:latin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矩形 5"/>
          <p:cNvSpPr>
            <a:spLocks noChangeArrowheads="1"/>
          </p:cNvSpPr>
          <p:nvPr/>
        </p:nvSpPr>
        <p:spPr bwMode="auto">
          <a:xfrm>
            <a:off x="900113" y="771525"/>
            <a:ext cx="7343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诗歌尾联运用了什么修辞手法？有什么作用？</a:t>
            </a:r>
            <a:endParaRPr lang="zh-CN" altLang="en-US" sz="2800">
              <a:latin typeface="宋体" charset="-122"/>
            </a:endParaRPr>
          </a:p>
        </p:txBody>
      </p:sp>
      <p:sp>
        <p:nvSpPr>
          <p:cNvPr id="133121" name="Rectangle 1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684213" y="2482850"/>
            <a:ext cx="7920037" cy="1384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拟人手法。明明是自己依恋故乡，却借故乡的山水说故乡眷恋他。此联写出了长江水送“我”的离别之意，对故乡依恋不舍的情感溢于言表。</a:t>
            </a:r>
          </a:p>
        </p:txBody>
      </p:sp>
      <p:sp>
        <p:nvSpPr>
          <p:cNvPr id="125955" name="矩形 1"/>
          <p:cNvSpPr>
            <a:spLocks noChangeArrowheads="1"/>
          </p:cNvSpPr>
          <p:nvPr/>
        </p:nvSpPr>
        <p:spPr bwMode="auto">
          <a:xfrm>
            <a:off x="2316163" y="1492250"/>
            <a:ext cx="4511675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仍怜故乡水，万里送行舟。</a:t>
            </a:r>
          </a:p>
        </p:txBody>
      </p:sp>
      <p:grpSp>
        <p:nvGrpSpPr>
          <p:cNvPr id="125956" name="组合 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2595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2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1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977" name="组合 1"/>
          <p:cNvGrpSpPr>
            <a:grpSpLocks/>
          </p:cNvGrpSpPr>
          <p:nvPr/>
        </p:nvGrpSpPr>
        <p:grpSpPr bwMode="auto">
          <a:xfrm>
            <a:off x="3700463" y="555625"/>
            <a:ext cx="1743075" cy="566738"/>
            <a:chOff x="3348038" y="555625"/>
            <a:chExt cx="1743075" cy="566738"/>
          </a:xfrm>
        </p:grpSpPr>
        <p:sp>
          <p:nvSpPr>
            <p:cNvPr id="8" name="圆角矩形 7">
              <a:extLst>
                <a:ext uri="{FF2B5EF4-FFF2-40B4-BE49-F238E27FC236}"/>
              </a:extLst>
            </p:cNvPr>
            <p:cNvSpPr/>
            <p:nvPr/>
          </p:nvSpPr>
          <p:spPr bwMode="auto">
            <a:xfrm rot="555800">
              <a:off x="4600575" y="681038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" name="圆角矩形 8">
              <a:extLst>
                <a:ext uri="{FF2B5EF4-FFF2-40B4-BE49-F238E27FC236}"/>
              </a:extLst>
            </p:cNvPr>
            <p:cNvSpPr/>
            <p:nvPr/>
          </p:nvSpPr>
          <p:spPr bwMode="auto">
            <a:xfrm rot="20470821">
              <a:off x="4195763" y="68738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0" name="圆角矩形 9">
              <a:extLst>
                <a:ext uri="{FF2B5EF4-FFF2-40B4-BE49-F238E27FC236}"/>
              </a:extLst>
            </p:cNvPr>
            <p:cNvSpPr/>
            <p:nvPr/>
          </p:nvSpPr>
          <p:spPr bwMode="auto">
            <a:xfrm rot="319204">
              <a:off x="3776663" y="687388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1" name="圆角矩形 10">
              <a:extLst>
                <a:ext uri="{FF2B5EF4-FFF2-40B4-BE49-F238E27FC236}"/>
              </a:extLst>
            </p:cNvPr>
            <p:cNvSpPr/>
            <p:nvPr/>
          </p:nvSpPr>
          <p:spPr bwMode="auto">
            <a:xfrm rot="21148334">
              <a:off x="3367088" y="695325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26987" name="矩形 1"/>
            <p:cNvSpPr>
              <a:spLocks noChangeArrowheads="1"/>
            </p:cNvSpPr>
            <p:nvPr/>
          </p:nvSpPr>
          <p:spPr bwMode="auto">
            <a:xfrm>
              <a:off x="3348038" y="555625"/>
              <a:ext cx="1743075" cy="566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主题思想</a:t>
              </a:r>
            </a:p>
          </p:txBody>
        </p:sp>
      </p:grpSp>
      <p:sp>
        <p:nvSpPr>
          <p:cNvPr id="126978" name="矩形 6"/>
          <p:cNvSpPr>
            <a:spLocks noChangeArrowheads="1"/>
          </p:cNvSpPr>
          <p:nvPr/>
        </p:nvSpPr>
        <p:spPr bwMode="auto">
          <a:xfrm>
            <a:off x="539750" y="1347788"/>
            <a:ext cx="806450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通过对出蜀至荆门沿途长江两岸壮丽多姿、雄浑壮阔的景象的描写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表现了诗人开阔的情怀、奋发向上的精神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抒发了对祖国大好河山的赞美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同时也表达了诗人对故乡无限眷恋的真挚感情。</a:t>
            </a:r>
          </a:p>
        </p:txBody>
      </p:sp>
      <p:grpSp>
        <p:nvGrpSpPr>
          <p:cNvPr id="126979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12698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文本框 1"/>
          <p:cNvSpPr txBox="1">
            <a:spLocks noChangeArrowheads="1"/>
          </p:cNvSpPr>
          <p:nvPr/>
        </p:nvSpPr>
        <p:spPr bwMode="auto">
          <a:xfrm>
            <a:off x="1314450" y="1492250"/>
            <a:ext cx="5207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渡荆门送别</a:t>
            </a:r>
          </a:p>
        </p:txBody>
      </p:sp>
      <p:sp>
        <p:nvSpPr>
          <p:cNvPr id="4" name="左大括号 3">
            <a:extLst>
              <a:ext uri="{FF2B5EF4-FFF2-40B4-BE49-F238E27FC236}"/>
            </a:extLst>
          </p:cNvPr>
          <p:cNvSpPr/>
          <p:nvPr/>
        </p:nvSpPr>
        <p:spPr>
          <a:xfrm>
            <a:off x="1979613" y="1336675"/>
            <a:ext cx="292100" cy="2581275"/>
          </a:xfrm>
          <a:prstGeom prst="leftBrace">
            <a:avLst>
              <a:gd name="adj1" fmla="val 33814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8003" name="TextBox 16"/>
          <p:cNvSpPr txBox="1">
            <a:spLocks noChangeArrowheads="1"/>
          </p:cNvSpPr>
          <p:nvPr/>
        </p:nvSpPr>
        <p:spPr bwMode="auto">
          <a:xfrm>
            <a:off x="2555875" y="1184275"/>
            <a:ext cx="936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首联</a:t>
            </a:r>
          </a:p>
        </p:txBody>
      </p:sp>
      <p:sp>
        <p:nvSpPr>
          <p:cNvPr id="128004" name="TextBox 16"/>
          <p:cNvSpPr txBox="1">
            <a:spLocks noChangeArrowheads="1"/>
          </p:cNvSpPr>
          <p:nvPr/>
        </p:nvSpPr>
        <p:spPr bwMode="auto">
          <a:xfrm>
            <a:off x="2555875" y="2157413"/>
            <a:ext cx="9366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颔联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颈联</a:t>
            </a:r>
          </a:p>
        </p:txBody>
      </p:sp>
      <p:sp>
        <p:nvSpPr>
          <p:cNvPr id="128005" name="TextBox 16"/>
          <p:cNvSpPr txBox="1">
            <a:spLocks noChangeArrowheads="1"/>
          </p:cNvSpPr>
          <p:nvPr/>
        </p:nvSpPr>
        <p:spPr bwMode="auto">
          <a:xfrm>
            <a:off x="2555875" y="3560763"/>
            <a:ext cx="936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尾联</a:t>
            </a:r>
          </a:p>
        </p:txBody>
      </p:sp>
      <p:sp>
        <p:nvSpPr>
          <p:cNvPr id="13" name="左大括号 12">
            <a:extLst>
              <a:ext uri="{FF2B5EF4-FFF2-40B4-BE49-F238E27FC236}"/>
            </a:extLst>
          </p:cNvPr>
          <p:cNvSpPr/>
          <p:nvPr/>
        </p:nvSpPr>
        <p:spPr>
          <a:xfrm flipH="1">
            <a:off x="5675313" y="1368425"/>
            <a:ext cx="360362" cy="2638425"/>
          </a:xfrm>
          <a:prstGeom prst="leftBrace">
            <a:avLst>
              <a:gd name="adj1" fmla="val 28707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28007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12801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17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128008" name="TextBox 2"/>
          <p:cNvSpPr txBox="1">
            <a:spLocks noChangeArrowheads="1"/>
          </p:cNvSpPr>
          <p:nvPr/>
        </p:nvSpPr>
        <p:spPr bwMode="auto">
          <a:xfrm>
            <a:off x="6156325" y="2173288"/>
            <a:ext cx="165576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意境高远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雄浑壮阔</a:t>
            </a:r>
          </a:p>
        </p:txBody>
      </p:sp>
      <p:sp>
        <p:nvSpPr>
          <p:cNvPr id="128009" name="矩形 7"/>
          <p:cNvSpPr>
            <a:spLocks noChangeArrowheads="1"/>
          </p:cNvSpPr>
          <p:nvPr/>
        </p:nvSpPr>
        <p:spPr bwMode="auto">
          <a:xfrm>
            <a:off x="4500563" y="1184275"/>
            <a:ext cx="904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叙事</a:t>
            </a:r>
          </a:p>
        </p:txBody>
      </p:sp>
      <p:sp>
        <p:nvSpPr>
          <p:cNvPr id="128010" name="矩形 8"/>
          <p:cNvSpPr>
            <a:spLocks noChangeArrowheads="1"/>
          </p:cNvSpPr>
          <p:nvPr/>
        </p:nvSpPr>
        <p:spPr bwMode="auto">
          <a:xfrm>
            <a:off x="4500563" y="2373313"/>
            <a:ext cx="9048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绘景</a:t>
            </a:r>
          </a:p>
        </p:txBody>
      </p:sp>
      <p:sp>
        <p:nvSpPr>
          <p:cNvPr id="128011" name="矩形 9"/>
          <p:cNvSpPr>
            <a:spLocks noChangeArrowheads="1"/>
          </p:cNvSpPr>
          <p:nvPr/>
        </p:nvSpPr>
        <p:spPr bwMode="auto">
          <a:xfrm>
            <a:off x="4500563" y="3560763"/>
            <a:ext cx="904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抒情</a:t>
            </a:r>
          </a:p>
        </p:txBody>
      </p:sp>
      <p:cxnSp>
        <p:nvCxnSpPr>
          <p:cNvPr id="19" name="直接箭头连接符 18">
            <a:extLst>
              <a:ext uri="{FF2B5EF4-FFF2-40B4-BE49-F238E27FC236}"/>
            </a:extLst>
          </p:cNvPr>
          <p:cNvCxnSpPr/>
          <p:nvPr/>
        </p:nvCxnSpPr>
        <p:spPr>
          <a:xfrm>
            <a:off x="3492500" y="1463675"/>
            <a:ext cx="992188" cy="0"/>
          </a:xfrm>
          <a:prstGeom prst="straightConnector1">
            <a:avLst/>
          </a:prstGeom>
          <a:ln w="25400" cmpd="thickThin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/>
            </a:extLst>
          </p:cNvPr>
          <p:cNvCxnSpPr/>
          <p:nvPr/>
        </p:nvCxnSpPr>
        <p:spPr>
          <a:xfrm>
            <a:off x="3492500" y="2643188"/>
            <a:ext cx="992188" cy="0"/>
          </a:xfrm>
          <a:prstGeom prst="straightConnector1">
            <a:avLst/>
          </a:prstGeom>
          <a:ln w="25400" cmpd="thickThin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/>
            </a:extLst>
          </p:cNvPr>
          <p:cNvCxnSpPr/>
          <p:nvPr/>
        </p:nvCxnSpPr>
        <p:spPr>
          <a:xfrm>
            <a:off x="3492500" y="3822700"/>
            <a:ext cx="992188" cy="0"/>
          </a:xfrm>
          <a:prstGeom prst="straightConnector1">
            <a:avLst/>
          </a:prstGeom>
          <a:ln w="25400" cmpd="thickThin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9525"/>
            <a:ext cx="9142412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48">
            <a:extLst>
              <a:ext uri="{FF2B5EF4-FFF2-40B4-BE49-F238E27FC236}"/>
            </a:extLst>
          </p:cNvPr>
          <p:cNvSpPr txBox="1"/>
          <p:nvPr/>
        </p:nvSpPr>
        <p:spPr>
          <a:xfrm>
            <a:off x="2401152" y="1563638"/>
            <a:ext cx="4341695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r>
              <a:rPr lang="zh-CN" altLang="en-US" sz="51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钱塘湖春行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矩形 6"/>
          <p:cNvSpPr>
            <a:spLocks noChangeArrowheads="1"/>
          </p:cNvSpPr>
          <p:nvPr/>
        </p:nvSpPr>
        <p:spPr bwMode="auto">
          <a:xfrm>
            <a:off x="287338" y="1203325"/>
            <a:ext cx="6661150" cy="327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23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白居易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300" b="1">
                <a:latin typeface="楷体" pitchFamily="49" charset="-122"/>
                <a:ea typeface="楷体" pitchFamily="49" charset="-122"/>
              </a:rPr>
              <a:t>772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—</a:t>
            </a:r>
            <a:r>
              <a:rPr lang="en-US" altLang="zh-CN" sz="2300" b="1">
                <a:latin typeface="楷体" pitchFamily="49" charset="-122"/>
                <a:ea typeface="楷体" pitchFamily="49" charset="-122"/>
              </a:rPr>
              <a:t>846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　唐代诗人。字乐天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晚年号香山居士。祖籍太原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生于新郑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今属河南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。早年家境贫困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颇历艰辛。贞元进士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授秘书省校书郎。在文学上积极倡导新乐府运动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主张“文章合为时而著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歌诗合为事而作”。其诗语言通俗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相传老妪也能听懂。除讽喻诗外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长篇叙事诗《长恨歌》《琵琶行》也很有名。和元稹友谊甚笃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与之齐名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世称“元白”。晚年与刘禹锡唱和甚多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人称“刘白”。有《白氏长庆集》。</a:t>
            </a:r>
            <a:endParaRPr lang="zh-CN" altLang="en-US" sz="23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30050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13005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grpSp>
        <p:nvGrpSpPr>
          <p:cNvPr id="130051" name="组合 1"/>
          <p:cNvGrpSpPr>
            <a:grpSpLocks/>
          </p:cNvGrpSpPr>
          <p:nvPr/>
        </p:nvGrpSpPr>
        <p:grpSpPr bwMode="auto">
          <a:xfrm>
            <a:off x="3700463" y="492125"/>
            <a:ext cx="1743075" cy="566738"/>
            <a:chOff x="3406775" y="598488"/>
            <a:chExt cx="1743075" cy="566737"/>
          </a:xfrm>
        </p:grpSpPr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75187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4417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30057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作者简介</a:t>
              </a:r>
            </a:p>
          </p:txBody>
        </p:sp>
      </p:grpSp>
      <p:pic>
        <p:nvPicPr>
          <p:cNvPr id="130052" name="p110白居易.jpg" descr="id:2147504454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2800" y="1458913"/>
            <a:ext cx="173037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矩形 10"/>
          <p:cNvSpPr>
            <a:spLocks noChangeArrowheads="1"/>
          </p:cNvSpPr>
          <p:nvPr/>
        </p:nvSpPr>
        <p:spPr bwMode="auto">
          <a:xfrm>
            <a:off x="395288" y="1131888"/>
            <a:ext cx="8424862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长庆三年或四年春，白居易任杭州刺史的时候，到西湖游玩，骑马走在白沙堤上，远看风景迷人的西湖，被它特别的气质吸引了，在不知不觉中感受到了初春的美好。他心旷神怡，诗兴大发，写下了这首著名的七言律诗。</a:t>
            </a:r>
            <a:endParaRPr lang="zh-CN" altLang="en-US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31074" name="组合 1"/>
          <p:cNvGrpSpPr>
            <a:grpSpLocks/>
          </p:cNvGrpSpPr>
          <p:nvPr/>
        </p:nvGrpSpPr>
        <p:grpSpPr bwMode="auto">
          <a:xfrm>
            <a:off x="3700463" y="411163"/>
            <a:ext cx="1743075" cy="566737"/>
            <a:chOff x="3333750" y="598488"/>
            <a:chExt cx="1743075" cy="566502"/>
          </a:xfrm>
        </p:grpSpPr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914"/>
              <a:ext cx="442913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262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31083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写作背景</a:t>
              </a:r>
            </a:p>
          </p:txBody>
        </p:sp>
      </p:grpSp>
      <p:grpSp>
        <p:nvGrpSpPr>
          <p:cNvPr id="131075" name="组合 1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13107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2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矩形 6"/>
          <p:cNvSpPr>
            <a:spLocks noChangeArrowheads="1"/>
          </p:cNvSpPr>
          <p:nvPr/>
        </p:nvSpPr>
        <p:spPr bwMode="auto">
          <a:xfrm>
            <a:off x="719138" y="1203325"/>
            <a:ext cx="7705725" cy="329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钱塘湖春行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000" b="1">
                <a:latin typeface="宋体" charset="-122"/>
              </a:rPr>
              <a:t>白居易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孤山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寺北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贾亭西，水面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初平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云脚低。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几处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早莺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争暖树，谁家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新燕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啄春泥。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乱花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渐欲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迷人眼，浅草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才能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没马蹄。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最爱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湖东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行不足，绿杨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阴里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白沙堤。</a:t>
            </a:r>
          </a:p>
        </p:txBody>
      </p:sp>
      <p:grpSp>
        <p:nvGrpSpPr>
          <p:cNvPr id="132098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3210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10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196975" y="661988"/>
            <a:ext cx="6750050" cy="50006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spcBef>
                <a:spcPts val="1800"/>
              </a:spcBef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有感情地朗读诗歌，读准字音，注意节奏。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32105" name="13 唐诗五首-钱塘湖春行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956550" y="7715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2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162" fill="hold"/>
                                        <p:tgtEl>
                                          <p:spTgt spid="1321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10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2105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/>
            </a:extLst>
          </p:cNvPr>
          <p:cNvSpPr txBox="1"/>
          <p:nvPr/>
        </p:nvSpPr>
        <p:spPr>
          <a:xfrm>
            <a:off x="179388" y="1058863"/>
            <a:ext cx="8713787" cy="7381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孤山寺北贾亭西，水面初平云脚低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  <a:p>
            <a:pPr algn="dist" eaLnBrk="0" hangingPunct="0"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孤山寺的北面，贾公亭的西面，湖水刚涨得同堤岸相平，白云重叠，与湖水相连。</a:t>
            </a: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217488" y="1876425"/>
            <a:ext cx="86407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孤山</a:t>
            </a:r>
            <a:r>
              <a:rPr lang="zh-CN" altLang="en-US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>
                <a:latin typeface="楷体" pitchFamily="49" charset="-122"/>
                <a:ea typeface="楷体" pitchFamily="49" charset="-122"/>
              </a:rPr>
              <a:t>在西湖的里湖与外湖之间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>
                <a:latin typeface="楷体" pitchFamily="49" charset="-122"/>
                <a:ea typeface="楷体" pitchFamily="49" charset="-122"/>
              </a:rPr>
              <a:t>山上有孤山寺。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zh-CN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贾亭</a:t>
            </a:r>
            <a:r>
              <a:rPr lang="zh-CN" altLang="en-US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>
                <a:latin typeface="楷体" pitchFamily="49" charset="-122"/>
                <a:ea typeface="楷体" pitchFamily="49" charset="-122"/>
              </a:rPr>
              <a:t>即贾公亭。唐贞元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785</a:t>
            </a:r>
            <a:r>
              <a:rPr lang="zh-CN" altLang="zh-CN">
                <a:latin typeface="楷体" pitchFamily="49" charset="-122"/>
                <a:ea typeface="楷体" pitchFamily="49" charset="-122"/>
              </a:rPr>
              <a:t>—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805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>
                <a:latin typeface="楷体" pitchFamily="49" charset="-122"/>
                <a:ea typeface="楷体" pitchFamily="49" charset="-122"/>
              </a:rPr>
              <a:t>年间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>
                <a:latin typeface="楷体" pitchFamily="49" charset="-122"/>
                <a:ea typeface="楷体" pitchFamily="49" charset="-122"/>
              </a:rPr>
              <a:t>贾全在杭州做官时在西湖边建造此亭。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zh-CN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初</a:t>
            </a:r>
            <a:r>
              <a:rPr lang="zh-CN" altLang="en-US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>
                <a:latin typeface="楷体" pitchFamily="49" charset="-122"/>
                <a:ea typeface="楷体" pitchFamily="49" charset="-122"/>
              </a:rPr>
              <a:t>刚刚。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   </a:t>
            </a:r>
          </a:p>
          <a:p>
            <a:pPr eaLnBrk="0" hangingPunct="0">
              <a:buFont typeface="Arial" charset="0"/>
              <a:buNone/>
            </a:pPr>
            <a:r>
              <a:rPr lang="zh-CN" altLang="zh-CN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云脚低</a:t>
            </a:r>
            <a:r>
              <a:rPr lang="zh-CN" altLang="en-US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>
                <a:latin typeface="楷体" pitchFamily="49" charset="-122"/>
                <a:ea typeface="楷体" pitchFamily="49" charset="-122"/>
              </a:rPr>
              <a:t>白云重重叠叠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>
                <a:latin typeface="楷体" pitchFamily="49" charset="-122"/>
                <a:ea typeface="楷体" pitchFamily="49" charset="-122"/>
              </a:rPr>
              <a:t>同湖面上的波浪连成一片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>
                <a:latin typeface="楷体" pitchFamily="49" charset="-122"/>
                <a:ea typeface="楷体" pitchFamily="49" charset="-122"/>
              </a:rPr>
              <a:t>看上去浮云很低。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>
            <a:extLst>
              <a:ext uri="{FF2B5EF4-FFF2-40B4-BE49-F238E27FC236}"/>
            </a:extLst>
          </p:cNvPr>
          <p:cNvSpPr txBox="1"/>
          <p:nvPr/>
        </p:nvSpPr>
        <p:spPr>
          <a:xfrm>
            <a:off x="179388" y="2951163"/>
            <a:ext cx="8713787" cy="7381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几处早莺争暖树，谁家新燕啄春泥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  <a:p>
            <a:pPr algn="dist" eaLnBrk="0" hangingPunct="0">
              <a:defRPr/>
            </a:pP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几处早早飞来的黄莺争着挤在向阳的树上，不知谁家刚飞过的燕子忙着啄泥筑巢。</a:t>
            </a: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217488" y="3795713"/>
            <a:ext cx="86407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早莺</a:t>
            </a:r>
            <a:r>
              <a:rPr lang="zh-CN" altLang="en-US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>
                <a:latin typeface="楷体" pitchFamily="49" charset="-122"/>
                <a:ea typeface="楷体" pitchFamily="49" charset="-122"/>
              </a:rPr>
              <a:t>早早飞回来的黄莺。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暖树</a:t>
            </a:r>
            <a:r>
              <a:rPr lang="zh-CN" altLang="en-US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>
                <a:latin typeface="楷体" pitchFamily="49" charset="-122"/>
                <a:ea typeface="楷体" pitchFamily="49" charset="-122"/>
              </a:rPr>
              <a:t>向阳的树。</a:t>
            </a:r>
            <a:endParaRPr lang="en-US" altLang="zh-CN">
              <a:latin typeface="楷体" pitchFamily="49" charset="-122"/>
              <a:ea typeface="楷体" pitchFamily="49" charset="-122"/>
            </a:endParaRPr>
          </a:p>
          <a:p>
            <a:pPr eaLnBrk="0" hangingPunct="0">
              <a:buFont typeface="Arial" charset="0"/>
              <a:buNone/>
            </a:pPr>
            <a:r>
              <a:rPr lang="zh-CN" altLang="zh-CN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新燕</a:t>
            </a:r>
            <a:r>
              <a:rPr lang="zh-CN" altLang="en-US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>
                <a:latin typeface="楷体" pitchFamily="49" charset="-122"/>
                <a:ea typeface="楷体" pitchFamily="49" charset="-122"/>
              </a:rPr>
              <a:t>新飞回的燕子。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zh-CN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春泥</a:t>
            </a:r>
            <a:r>
              <a:rPr lang="zh-CN" altLang="en-US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>
                <a:latin typeface="楷体" pitchFamily="49" charset="-122"/>
                <a:ea typeface="楷体" pitchFamily="49" charset="-122"/>
              </a:rPr>
              <a:t>春天刚刚解冻的泥土。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33125" name="组合 14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3312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7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133126" name="矩形 2"/>
          <p:cNvSpPr>
            <a:spLocks noChangeArrowheads="1"/>
          </p:cNvSpPr>
          <p:nvPr/>
        </p:nvSpPr>
        <p:spPr bwMode="auto">
          <a:xfrm>
            <a:off x="395288" y="463550"/>
            <a:ext cx="84978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请同学反复朗读诗歌，用自己的话说说诗句的意思。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/>
            </a:extLst>
          </p:cNvPr>
          <p:cNvSpPr txBox="1"/>
          <p:nvPr/>
        </p:nvSpPr>
        <p:spPr>
          <a:xfrm>
            <a:off x="179388" y="842963"/>
            <a:ext cx="8713787" cy="7699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乱花渐欲迷人眼，浅草才能没马蹄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  <a:p>
            <a:pPr algn="dist" eaLnBrk="0" hangingPunct="0">
              <a:defRPr/>
            </a:pPr>
            <a:r>
              <a:rPr lang="zh-CN" altLang="en-US" sz="19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五颜六色的野花使人眼花缭乱，浅浅的青草刚刚没过马蹄。</a:t>
            </a: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236538" y="1924050"/>
            <a:ext cx="86407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乱花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随处开放的野花。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欲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要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使。</a:t>
            </a:r>
            <a:endParaRPr lang="en-US" altLang="zh-CN" sz="2000">
              <a:latin typeface="楷体" pitchFamily="49" charset="-122"/>
              <a:ea typeface="楷体" pitchFamily="49" charset="-122"/>
            </a:endParaRPr>
          </a:p>
          <a:p>
            <a:pPr eaLnBrk="0" hangingPunct="0">
              <a:buFont typeface="Arial" charset="0"/>
              <a:buNone/>
            </a:pP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才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副词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刚刚。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             </a:t>
            </a: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没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淹没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没过。</a:t>
            </a:r>
            <a:endParaRPr lang="zh-CN" altLang="en-US" sz="2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>
            <a:extLst>
              <a:ext uri="{FF2B5EF4-FFF2-40B4-BE49-F238E27FC236}"/>
            </a:extLst>
          </p:cNvPr>
          <p:cNvSpPr txBox="1"/>
          <p:nvPr/>
        </p:nvSpPr>
        <p:spPr>
          <a:xfrm>
            <a:off x="179388" y="2859088"/>
            <a:ext cx="8713787" cy="7540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>
              <a:defRPr/>
            </a:pP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最爱湖东行不足，绿杨阴里白沙堤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  <a:p>
            <a:pPr algn="dist" eaLnBrk="0" hangingPunct="0">
              <a:defRPr/>
            </a:pPr>
            <a:r>
              <a:rPr lang="zh-CN" altLang="en-US" sz="19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我最爱西湖的东面，总感到游赏得还不够，那便是碧绿的杨树阴里的白沙堤。</a:t>
            </a: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236538" y="3651250"/>
            <a:ext cx="86407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不足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不够。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白沙堤</a:t>
            </a: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指西湖的白堤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>
                <a:latin typeface="楷体" pitchFamily="49" charset="-122"/>
                <a:ea typeface="楷体" pitchFamily="49" charset="-122"/>
              </a:rPr>
              <a:t>又称“沙堤”或“断桥堤”。</a:t>
            </a:r>
            <a:endParaRPr lang="zh-CN" altLang="en-US" sz="200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34149" name="组合 10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3415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68313" y="1473200"/>
            <a:ext cx="8143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ɡāo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3597275" y="1473200"/>
            <a:ext cx="6000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dú</a:t>
            </a: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1897063" y="1473200"/>
            <a:ext cx="9112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xǐ yǐ</a:t>
            </a: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4821238" y="1473200"/>
            <a:ext cx="6858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qín</a:t>
            </a:r>
          </a:p>
        </p:txBody>
      </p:sp>
      <p:sp>
        <p:nvSpPr>
          <p:cNvPr id="78853" name="TextBox 41"/>
          <p:cNvSpPr txBox="1">
            <a:spLocks noChangeArrowheads="1"/>
          </p:cNvSpPr>
          <p:nvPr/>
        </p:nvSpPr>
        <p:spPr bwMode="auto">
          <a:xfrm>
            <a:off x="539750" y="1881188"/>
            <a:ext cx="9350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皋</a:t>
            </a:r>
          </a:p>
        </p:txBody>
      </p:sp>
      <p:sp>
        <p:nvSpPr>
          <p:cNvPr id="78854" name="TextBox 42"/>
          <p:cNvSpPr txBox="1">
            <a:spLocks noChangeArrowheads="1"/>
          </p:cNvSpPr>
          <p:nvPr/>
        </p:nvSpPr>
        <p:spPr bwMode="auto">
          <a:xfrm>
            <a:off x="4859338" y="1881188"/>
            <a:ext cx="936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禽</a:t>
            </a:r>
          </a:p>
        </p:txBody>
      </p:sp>
      <p:sp>
        <p:nvSpPr>
          <p:cNvPr id="78855" name="TextBox 43"/>
          <p:cNvSpPr txBox="1">
            <a:spLocks noChangeArrowheads="1"/>
          </p:cNvSpPr>
          <p:nvPr/>
        </p:nvSpPr>
        <p:spPr bwMode="auto">
          <a:xfrm>
            <a:off x="3563938" y="1881188"/>
            <a:ext cx="936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犊</a:t>
            </a:r>
          </a:p>
        </p:txBody>
      </p:sp>
      <p:sp>
        <p:nvSpPr>
          <p:cNvPr id="78856" name="TextBox 44"/>
          <p:cNvSpPr txBox="1">
            <a:spLocks noChangeArrowheads="1"/>
          </p:cNvSpPr>
          <p:nvPr/>
        </p:nvSpPr>
        <p:spPr bwMode="auto">
          <a:xfrm>
            <a:off x="1763713" y="1881188"/>
            <a:ext cx="15113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徙倚</a:t>
            </a:r>
          </a:p>
        </p:txBody>
      </p:sp>
      <p:grpSp>
        <p:nvGrpSpPr>
          <p:cNvPr id="78857" name="组合 2"/>
          <p:cNvGrpSpPr>
            <a:grpSpLocks/>
          </p:cNvGrpSpPr>
          <p:nvPr/>
        </p:nvGrpSpPr>
        <p:grpSpPr bwMode="auto">
          <a:xfrm>
            <a:off x="515938" y="555625"/>
            <a:ext cx="1497012" cy="566738"/>
            <a:chOff x="752475" y="598488"/>
            <a:chExt cx="1497013" cy="566737"/>
          </a:xfrm>
        </p:grpSpPr>
        <p:sp>
          <p:nvSpPr>
            <p:cNvPr id="22" name="圆角矩形 21">
              <a:extLst>
                <a:ext uri="{FF2B5EF4-FFF2-40B4-BE49-F238E27FC236}"/>
              </a:extLst>
            </p:cNvPr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24" name="圆角矩形 23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78884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读一读</a:t>
              </a:r>
            </a:p>
          </p:txBody>
        </p:sp>
      </p:grpSp>
      <p:grpSp>
        <p:nvGrpSpPr>
          <p:cNvPr id="78858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7887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2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菱形 2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6011863" y="1881188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候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8860" name="矩形 21"/>
          <p:cNvSpPr>
            <a:spLocks noChangeArrowheads="1"/>
          </p:cNvSpPr>
          <p:nvPr/>
        </p:nvSpPr>
        <p:spPr bwMode="auto">
          <a:xfrm>
            <a:off x="6565900" y="1881188"/>
            <a:ext cx="6969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骑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626225" y="1473200"/>
            <a:ext cx="4746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qí</a:t>
            </a:r>
          </a:p>
        </p:txBody>
      </p:sp>
      <p:sp>
        <p:nvSpPr>
          <p:cNvPr id="78862" name="矩形 23"/>
          <p:cNvSpPr>
            <a:spLocks noChangeArrowheads="1"/>
          </p:cNvSpPr>
          <p:nvPr/>
        </p:nvSpPr>
        <p:spPr bwMode="auto">
          <a:xfrm>
            <a:off x="7596188" y="1814513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都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8140700" y="181451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护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7637463" y="1473200"/>
            <a:ext cx="5889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楷体" pitchFamily="49" charset="-122"/>
              </a:rPr>
              <a:t>dū</a:t>
            </a:r>
            <a:endParaRPr lang="zh-CN" altLang="en-US" sz="2800">
              <a:latin typeface="汉语拼音" pitchFamily="34" charset="0"/>
              <a:ea typeface="楷体" pitchFamily="49" charset="-122"/>
            </a:endParaRPr>
          </a:p>
        </p:txBody>
      </p:sp>
      <p:sp>
        <p:nvSpPr>
          <p:cNvPr id="78865" name="矩形 26"/>
          <p:cNvSpPr>
            <a:spLocks noChangeArrowheads="1"/>
          </p:cNvSpPr>
          <p:nvPr/>
        </p:nvSpPr>
        <p:spPr bwMode="auto">
          <a:xfrm>
            <a:off x="546100" y="3284538"/>
            <a:ext cx="6969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燕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1090613" y="3284538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然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468313" y="2943225"/>
            <a:ext cx="8112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楷体" pitchFamily="49" charset="-122"/>
              </a:rPr>
              <a:t>yān</a:t>
            </a:r>
            <a:endParaRPr lang="zh-CN" altLang="en-US" sz="2800">
              <a:latin typeface="汉语拼音" pitchFamily="34" charset="0"/>
              <a:ea typeface="楷体" pitchFamily="49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2124075" y="2962275"/>
            <a:ext cx="6524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jiǎ</a:t>
            </a: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3348038" y="2962275"/>
            <a:ext cx="10191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nuǎn</a:t>
            </a: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6300788" y="2962275"/>
            <a:ext cx="9858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zhuó</a:t>
            </a: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4787900" y="2962275"/>
            <a:ext cx="7175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mò</a:t>
            </a: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7956550" y="2962275"/>
            <a:ext cx="4921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dī</a:t>
            </a:r>
          </a:p>
        </p:txBody>
      </p:sp>
      <p:sp>
        <p:nvSpPr>
          <p:cNvPr id="78873" name="TextBox 24"/>
          <p:cNvSpPr txBox="1">
            <a:spLocks noChangeArrowheads="1"/>
          </p:cNvSpPr>
          <p:nvPr/>
        </p:nvSpPr>
        <p:spPr bwMode="auto">
          <a:xfrm>
            <a:off x="2176463" y="3303588"/>
            <a:ext cx="12239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贾</a:t>
            </a:r>
          </a:p>
        </p:txBody>
      </p:sp>
      <p:sp>
        <p:nvSpPr>
          <p:cNvPr id="78874" name="TextBox 25"/>
          <p:cNvSpPr txBox="1">
            <a:spLocks noChangeArrowheads="1"/>
          </p:cNvSpPr>
          <p:nvPr/>
        </p:nvSpPr>
        <p:spPr bwMode="auto">
          <a:xfrm>
            <a:off x="3538538" y="3303588"/>
            <a:ext cx="12239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暖</a:t>
            </a:r>
          </a:p>
        </p:txBody>
      </p:sp>
      <p:sp>
        <p:nvSpPr>
          <p:cNvPr id="78875" name="TextBox 26"/>
          <p:cNvSpPr txBox="1">
            <a:spLocks noChangeArrowheads="1"/>
          </p:cNvSpPr>
          <p:nvPr/>
        </p:nvSpPr>
        <p:spPr bwMode="auto">
          <a:xfrm>
            <a:off x="4716463" y="3287713"/>
            <a:ext cx="12239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没</a:t>
            </a:r>
          </a:p>
        </p:txBody>
      </p:sp>
      <p:sp>
        <p:nvSpPr>
          <p:cNvPr id="78876" name="TextBox 27"/>
          <p:cNvSpPr txBox="1">
            <a:spLocks noChangeArrowheads="1"/>
          </p:cNvSpPr>
          <p:nvPr/>
        </p:nvSpPr>
        <p:spPr bwMode="auto">
          <a:xfrm>
            <a:off x="6445250" y="3287713"/>
            <a:ext cx="12239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啄</a:t>
            </a:r>
          </a:p>
        </p:txBody>
      </p:sp>
      <p:sp>
        <p:nvSpPr>
          <p:cNvPr id="78877" name="TextBox 29"/>
          <p:cNvSpPr txBox="1">
            <a:spLocks noChangeArrowheads="1"/>
          </p:cNvSpPr>
          <p:nvPr/>
        </p:nvSpPr>
        <p:spPr bwMode="auto">
          <a:xfrm>
            <a:off x="7885113" y="3287713"/>
            <a:ext cx="12239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9" grpId="0"/>
      <p:bldP spid="40" grpId="0"/>
      <p:bldP spid="41" grpId="0"/>
      <p:bldP spid="31" grpId="0"/>
      <p:bldP spid="33" grpId="0"/>
      <p:bldP spid="35" grpId="0"/>
      <p:bldP spid="36" grpId="0"/>
      <p:bldP spid="38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TextBox 14"/>
          <p:cNvSpPr txBox="1">
            <a:spLocks noChangeArrowheads="1"/>
          </p:cNvSpPr>
          <p:nvPr/>
        </p:nvSpPr>
        <p:spPr bwMode="auto">
          <a:xfrm>
            <a:off x="341313" y="627063"/>
            <a:ext cx="84613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诗人描写了初春的哪些景物？描写时发生了哪些视角的转换？</a:t>
            </a:r>
          </a:p>
        </p:txBody>
      </p:sp>
      <p:sp>
        <p:nvSpPr>
          <p:cNvPr id="66563" name="矩形 1"/>
          <p:cNvSpPr>
            <a:spLocks noChangeArrowheads="1"/>
          </p:cNvSpPr>
          <p:nvPr/>
        </p:nvSpPr>
        <p:spPr bwMode="auto">
          <a:xfrm>
            <a:off x="468313" y="1779588"/>
            <a:ext cx="5903912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孤山寺北贾亭西，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水面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初平云脚低。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几处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早莺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争暖树，谁家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新燕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啄春泥。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乱花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渐欲迷人眼，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浅草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才能没马蹄。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最爱湖东行不足，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绿杨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阴里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白沙堤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66564" name="矩形 1"/>
          <p:cNvSpPr>
            <a:spLocks noChangeArrowheads="1"/>
          </p:cNvSpPr>
          <p:nvPr/>
        </p:nvSpPr>
        <p:spPr bwMode="auto">
          <a:xfrm>
            <a:off x="6907213" y="1870075"/>
            <a:ext cx="10271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远景</a:t>
            </a:r>
            <a:endParaRPr lang="zh-CN" altLang="en-US" sz="2600"/>
          </a:p>
        </p:txBody>
      </p:sp>
      <p:sp>
        <p:nvSpPr>
          <p:cNvPr id="66565" name="矩形 2"/>
          <p:cNvSpPr>
            <a:spLocks noChangeArrowheads="1"/>
          </p:cNvSpPr>
          <p:nvPr/>
        </p:nvSpPr>
        <p:spPr bwMode="auto">
          <a:xfrm>
            <a:off x="6907213" y="2439988"/>
            <a:ext cx="10271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仰视</a:t>
            </a:r>
            <a:endParaRPr lang="zh-CN" altLang="en-US" sz="2600"/>
          </a:p>
        </p:txBody>
      </p:sp>
      <p:sp>
        <p:nvSpPr>
          <p:cNvPr id="66566" name="矩形 10"/>
          <p:cNvSpPr>
            <a:spLocks noChangeArrowheads="1"/>
          </p:cNvSpPr>
          <p:nvPr/>
        </p:nvSpPr>
        <p:spPr bwMode="auto">
          <a:xfrm>
            <a:off x="6907213" y="2944813"/>
            <a:ext cx="9874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俯视</a:t>
            </a:r>
            <a:endParaRPr lang="zh-CN" altLang="en-US" sz="2600"/>
          </a:p>
        </p:txBody>
      </p:sp>
      <p:sp>
        <p:nvSpPr>
          <p:cNvPr id="66567" name="矩形 11"/>
          <p:cNvSpPr>
            <a:spLocks noChangeArrowheads="1"/>
          </p:cNvSpPr>
          <p:nvPr/>
        </p:nvSpPr>
        <p:spPr bwMode="auto">
          <a:xfrm>
            <a:off x="6907213" y="3559175"/>
            <a:ext cx="11049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远景</a:t>
            </a:r>
            <a:endParaRPr lang="zh-CN" altLang="en-US" sz="2600"/>
          </a:p>
        </p:txBody>
      </p:sp>
      <p:sp>
        <p:nvSpPr>
          <p:cNvPr id="4" name="右箭头 3">
            <a:extLst>
              <a:ext uri="{FF2B5EF4-FFF2-40B4-BE49-F238E27FC236}"/>
            </a:extLst>
          </p:cNvPr>
          <p:cNvSpPr/>
          <p:nvPr/>
        </p:nvSpPr>
        <p:spPr>
          <a:xfrm>
            <a:off x="6350000" y="2041525"/>
            <a:ext cx="431800" cy="144463"/>
          </a:xfrm>
          <a:prstGeom prst="rightArrow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6" name="右箭头 15">
            <a:extLst>
              <a:ext uri="{FF2B5EF4-FFF2-40B4-BE49-F238E27FC236}"/>
            </a:extLst>
          </p:cNvPr>
          <p:cNvSpPr/>
          <p:nvPr/>
        </p:nvSpPr>
        <p:spPr>
          <a:xfrm>
            <a:off x="6350000" y="2627313"/>
            <a:ext cx="431800" cy="144462"/>
          </a:xfrm>
          <a:prstGeom prst="rightArrow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7" name="右箭头 16">
            <a:extLst>
              <a:ext uri="{FF2B5EF4-FFF2-40B4-BE49-F238E27FC236}"/>
            </a:extLst>
          </p:cNvPr>
          <p:cNvSpPr/>
          <p:nvPr/>
        </p:nvSpPr>
        <p:spPr>
          <a:xfrm>
            <a:off x="6350000" y="3122613"/>
            <a:ext cx="431800" cy="144462"/>
          </a:xfrm>
          <a:prstGeom prst="rightArrow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8" name="右箭头 17">
            <a:extLst>
              <a:ext uri="{FF2B5EF4-FFF2-40B4-BE49-F238E27FC236}"/>
            </a:extLst>
          </p:cNvPr>
          <p:cNvSpPr/>
          <p:nvPr/>
        </p:nvSpPr>
        <p:spPr>
          <a:xfrm>
            <a:off x="6350000" y="3665538"/>
            <a:ext cx="431800" cy="144462"/>
          </a:xfrm>
          <a:prstGeom prst="rightArrow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" name="右大括号 5">
            <a:extLst>
              <a:ext uri="{FF2B5EF4-FFF2-40B4-BE49-F238E27FC236}"/>
            </a:extLst>
          </p:cNvPr>
          <p:cNvSpPr/>
          <p:nvPr/>
        </p:nvSpPr>
        <p:spPr>
          <a:xfrm>
            <a:off x="7750175" y="2571750"/>
            <a:ext cx="261938" cy="695325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6573" name="矩形 18"/>
          <p:cNvSpPr>
            <a:spLocks noChangeArrowheads="1"/>
          </p:cNvSpPr>
          <p:nvPr/>
        </p:nvSpPr>
        <p:spPr bwMode="auto">
          <a:xfrm>
            <a:off x="8088313" y="2427288"/>
            <a:ext cx="503237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近景</a:t>
            </a:r>
            <a:endParaRPr lang="zh-CN" altLang="en-US" sz="2600"/>
          </a:p>
        </p:txBody>
      </p:sp>
      <p:grpSp>
        <p:nvGrpSpPr>
          <p:cNvPr id="135181" name="组合 18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3518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2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6564" grpId="0"/>
      <p:bldP spid="66565" grpId="0"/>
      <p:bldP spid="66566" grpId="0"/>
      <p:bldP spid="66567" grpId="0"/>
      <p:bldP spid="4" grpId="0" animBg="1"/>
      <p:bldP spid="16" grpId="0" animBg="1"/>
      <p:bldP spid="17" grpId="0" animBg="1"/>
      <p:bldP spid="18" grpId="0" animBg="1"/>
      <p:bldP spid="6" grpId="0" animBg="1"/>
      <p:bldP spid="6657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矩形 1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430213" y="3438525"/>
            <a:ext cx="8462962" cy="1384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燕子嘴小，垒成一个窝要啄上千次，一个“啄”字，写出燕子那忙碌而兴奋的神情，催人进取。如此的动态，使全诗洋溢着春的活力与生机。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6194" name="矩形 2"/>
          <p:cNvSpPr>
            <a:spLocks noChangeArrowheads="1"/>
          </p:cNvSpPr>
          <p:nvPr/>
        </p:nvSpPr>
        <p:spPr bwMode="auto">
          <a:xfrm>
            <a:off x="1692275" y="1255713"/>
            <a:ext cx="57594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几处早莺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争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暖树，谁家新燕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啄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春泥。</a:t>
            </a:r>
            <a:endParaRPr lang="zh-CN" altLang="en-US"/>
          </a:p>
        </p:txBody>
      </p:sp>
      <p:sp>
        <p:nvSpPr>
          <p:cNvPr id="136195" name="TextBox 3"/>
          <p:cNvSpPr txBox="1">
            <a:spLocks noChangeArrowheads="1"/>
          </p:cNvSpPr>
          <p:nvPr/>
        </p:nvSpPr>
        <p:spPr bwMode="auto">
          <a:xfrm>
            <a:off x="1258888" y="631825"/>
            <a:ext cx="6626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赏析颔联中“争”“啄”两个字的妙用。</a:t>
            </a:r>
          </a:p>
        </p:txBody>
      </p:sp>
      <p:grpSp>
        <p:nvGrpSpPr>
          <p:cNvPr id="136196" name="组合 4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3619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7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2" name="矩形 1">
            <a:extLst>
              <a:ext uri="{FF2B5EF4-FFF2-40B4-BE49-F238E27FC236}"/>
            </a:extLst>
          </p:cNvPr>
          <p:cNvSpPr/>
          <p:nvPr/>
        </p:nvSpPr>
        <p:spPr>
          <a:xfrm>
            <a:off x="430213" y="1925638"/>
            <a:ext cx="8462962" cy="13858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黄莺起得早，一个“争”字，写出了黄莺你追我赶，忙着抢占先机，好占住最先见到阳光的“暖树”，让人感到春光的难得与宝贵。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animBg="1"/>
      <p:bldP spid="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430213" y="2506663"/>
            <a:ext cx="8462962" cy="16430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只因是初春，所以不是处处，不是家家。从这莺和燕的动态中，把大自然从秋冬沉睡中苏醒过来的春意生动地描绘出来。</a:t>
            </a:r>
          </a:p>
        </p:txBody>
      </p:sp>
      <p:sp>
        <p:nvSpPr>
          <p:cNvPr id="137218" name="Text Box 5"/>
          <p:cNvSpPr txBox="1">
            <a:spLocks noChangeArrowheads="1"/>
          </p:cNvSpPr>
          <p:nvPr/>
        </p:nvSpPr>
        <p:spPr bwMode="auto">
          <a:xfrm>
            <a:off x="358775" y="627063"/>
            <a:ext cx="84264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000807"/>
                </a:solidFill>
                <a:latin typeface="宋体" charset="-122"/>
              </a:rPr>
              <a:t>    “</a:t>
            </a:r>
            <a:r>
              <a:rPr lang="zh-CN" altLang="en-US" sz="2800" b="1">
                <a:solidFill>
                  <a:srgbClr val="000807"/>
                </a:solidFill>
                <a:latin typeface="宋体" charset="-122"/>
              </a:rPr>
              <a:t>几处”为什么不是“处处”，“谁家”为什么不是“家家”？</a:t>
            </a:r>
          </a:p>
        </p:txBody>
      </p:sp>
      <p:sp>
        <p:nvSpPr>
          <p:cNvPr id="137219" name="矩形 1"/>
          <p:cNvSpPr>
            <a:spLocks noChangeArrowheads="1"/>
          </p:cNvSpPr>
          <p:nvPr/>
        </p:nvSpPr>
        <p:spPr bwMode="auto">
          <a:xfrm>
            <a:off x="1476375" y="1687513"/>
            <a:ext cx="59547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几处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早莺争暖树，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谁家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新燕啄春泥。</a:t>
            </a:r>
            <a:endParaRPr lang="zh-CN" altLang="en-US" sz="2800"/>
          </a:p>
        </p:txBody>
      </p:sp>
      <p:grpSp>
        <p:nvGrpSpPr>
          <p:cNvPr id="137220" name="组合 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372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矩形 3"/>
          <p:cNvSpPr>
            <a:spLocks noChangeArrowheads="1"/>
          </p:cNvSpPr>
          <p:nvPr/>
        </p:nvSpPr>
        <p:spPr bwMode="auto">
          <a:xfrm>
            <a:off x="360363" y="627063"/>
            <a:ext cx="84232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尾联是如何结束全诗的？表达了诗人什么情感？哪个字最能体现这种感情？</a:t>
            </a:r>
            <a:endParaRPr lang="zh-CN" altLang="en-US" sz="2800">
              <a:latin typeface="宋体" charset="-122"/>
            </a:endParaRPr>
          </a:p>
        </p:txBody>
      </p:sp>
      <p:sp>
        <p:nvSpPr>
          <p:cNvPr id="5" name="矩形 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430213" y="2643188"/>
            <a:ext cx="8462962" cy="1384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最后两句直抒胸臆，表达诗人喜悦的心情。“行不足”是因为看不够，说明诗人流连忘返，完全陶醉在美好的湖光山色之中。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8243" name="矩形 1"/>
          <p:cNvSpPr>
            <a:spLocks noChangeArrowheads="1"/>
          </p:cNvSpPr>
          <p:nvPr/>
        </p:nvSpPr>
        <p:spPr bwMode="auto">
          <a:xfrm>
            <a:off x="1557338" y="1779588"/>
            <a:ext cx="6029325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最爱湖东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行不足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，绿杨阴里白沙堤。</a:t>
            </a:r>
          </a:p>
        </p:txBody>
      </p:sp>
      <p:grpSp>
        <p:nvGrpSpPr>
          <p:cNvPr id="138244" name="组合 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3824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Box 1"/>
          <p:cNvSpPr txBox="1">
            <a:spLocks noChangeArrowheads="1"/>
          </p:cNvSpPr>
          <p:nvPr/>
        </p:nvSpPr>
        <p:spPr bwMode="auto">
          <a:xfrm>
            <a:off x="2987675" y="1760538"/>
            <a:ext cx="3097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绿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杨阴里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白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沙堤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9266" name="TextBox 3"/>
          <p:cNvSpPr txBox="1">
            <a:spLocks noChangeArrowheads="1"/>
          </p:cNvSpPr>
          <p:nvPr/>
        </p:nvSpPr>
        <p:spPr bwMode="auto">
          <a:xfrm>
            <a:off x="684213" y="985838"/>
            <a:ext cx="77771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诗中哪句话色彩最鲜明？这样写的好处是什么？</a:t>
            </a:r>
          </a:p>
        </p:txBody>
      </p:sp>
      <p:sp>
        <p:nvSpPr>
          <p:cNvPr id="5" name="TextBox 4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468313" y="2859088"/>
            <a:ext cx="8423275" cy="9540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诗人将初春的“绿杨”置于白堤的背景中，色彩对比鲜明，凸显出杨树的鲜绿，描写出浓浓的春意。</a:t>
            </a:r>
          </a:p>
        </p:txBody>
      </p:sp>
      <p:grpSp>
        <p:nvGrpSpPr>
          <p:cNvPr id="139268" name="组合 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3926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289" name="组合 1"/>
          <p:cNvGrpSpPr>
            <a:grpSpLocks/>
          </p:cNvGrpSpPr>
          <p:nvPr/>
        </p:nvGrpSpPr>
        <p:grpSpPr bwMode="auto">
          <a:xfrm>
            <a:off x="3700463" y="636588"/>
            <a:ext cx="1743075" cy="566737"/>
            <a:chOff x="3348038" y="555625"/>
            <a:chExt cx="1743075" cy="566738"/>
          </a:xfrm>
        </p:grpSpPr>
        <p:sp>
          <p:nvSpPr>
            <p:cNvPr id="8" name="圆角矩形 7">
              <a:extLst>
                <a:ext uri="{FF2B5EF4-FFF2-40B4-BE49-F238E27FC236}"/>
              </a:extLst>
            </p:cNvPr>
            <p:cNvSpPr/>
            <p:nvPr/>
          </p:nvSpPr>
          <p:spPr bwMode="auto">
            <a:xfrm rot="555800">
              <a:off x="4600575" y="681037"/>
              <a:ext cx="442913" cy="41910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" name="圆角矩形 8">
              <a:extLst>
                <a:ext uri="{FF2B5EF4-FFF2-40B4-BE49-F238E27FC236}"/>
              </a:extLst>
            </p:cNvPr>
            <p:cNvSpPr/>
            <p:nvPr/>
          </p:nvSpPr>
          <p:spPr bwMode="auto">
            <a:xfrm rot="20470821">
              <a:off x="4195763" y="687387"/>
              <a:ext cx="442912" cy="420689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0" name="圆角矩形 9">
              <a:extLst>
                <a:ext uri="{FF2B5EF4-FFF2-40B4-BE49-F238E27FC236}"/>
              </a:extLst>
            </p:cNvPr>
            <p:cNvSpPr/>
            <p:nvPr/>
          </p:nvSpPr>
          <p:spPr bwMode="auto">
            <a:xfrm rot="319204">
              <a:off x="3776663" y="687387"/>
              <a:ext cx="441325" cy="42068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1" name="圆角矩形 10">
              <a:extLst>
                <a:ext uri="{FF2B5EF4-FFF2-40B4-BE49-F238E27FC236}"/>
              </a:extLst>
            </p:cNvPr>
            <p:cNvSpPr/>
            <p:nvPr/>
          </p:nvSpPr>
          <p:spPr bwMode="auto">
            <a:xfrm rot="21148334">
              <a:off x="3367088" y="695325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40299" name="矩形 1"/>
            <p:cNvSpPr>
              <a:spLocks noChangeArrowheads="1"/>
            </p:cNvSpPr>
            <p:nvPr/>
          </p:nvSpPr>
          <p:spPr bwMode="auto">
            <a:xfrm>
              <a:off x="3348038" y="555625"/>
              <a:ext cx="1743075" cy="566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主题思想</a:t>
              </a:r>
            </a:p>
          </p:txBody>
        </p:sp>
      </p:grpSp>
      <p:sp>
        <p:nvSpPr>
          <p:cNvPr id="140290" name="矩形 6"/>
          <p:cNvSpPr>
            <a:spLocks noChangeArrowheads="1"/>
          </p:cNvSpPr>
          <p:nvPr/>
        </p:nvSpPr>
        <p:spPr bwMode="auto">
          <a:xfrm>
            <a:off x="63500" y="1563688"/>
            <a:ext cx="904557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诗人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通过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巧妙地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描写湖水、云脚、早莺、新燕等景物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，为我们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展现了一幅景色明丽、春意盎然、充满生机的西湖早春图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抒发了诗人对西湖、对春天的喜爱和赞美之情。</a:t>
            </a:r>
            <a:endParaRPr lang="zh-CN" altLang="en-US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40291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14029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文本框 4"/>
          <p:cNvSpPr txBox="1">
            <a:spLocks noChangeArrowheads="1"/>
          </p:cNvSpPr>
          <p:nvPr/>
        </p:nvSpPr>
        <p:spPr bwMode="auto">
          <a:xfrm>
            <a:off x="531813" y="1309688"/>
            <a:ext cx="701675" cy="263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钱塘湖春行</a:t>
            </a:r>
          </a:p>
        </p:txBody>
      </p:sp>
      <p:sp>
        <p:nvSpPr>
          <p:cNvPr id="141314" name="文本框 9"/>
          <p:cNvSpPr txBox="1">
            <a:spLocks noChangeArrowheads="1"/>
          </p:cNvSpPr>
          <p:nvPr/>
        </p:nvSpPr>
        <p:spPr bwMode="auto">
          <a:xfrm>
            <a:off x="1747838" y="1544638"/>
            <a:ext cx="6127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景</a:t>
            </a:r>
          </a:p>
        </p:txBody>
      </p:sp>
      <p:grpSp>
        <p:nvGrpSpPr>
          <p:cNvPr id="141315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14132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19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16" name="左大括号 15">
            <a:extLst>
              <a:ext uri="{FF2B5EF4-FFF2-40B4-BE49-F238E27FC236}"/>
            </a:extLst>
          </p:cNvPr>
          <p:cNvSpPr/>
          <p:nvPr/>
        </p:nvSpPr>
        <p:spPr>
          <a:xfrm>
            <a:off x="1331913" y="1233488"/>
            <a:ext cx="292100" cy="2471737"/>
          </a:xfrm>
          <a:prstGeom prst="leftBrace">
            <a:avLst>
              <a:gd name="adj1" fmla="val 33814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1317" name="文本框 9"/>
          <p:cNvSpPr txBox="1">
            <a:spLocks noChangeArrowheads="1"/>
          </p:cNvSpPr>
          <p:nvPr/>
        </p:nvSpPr>
        <p:spPr bwMode="auto">
          <a:xfrm>
            <a:off x="1757363" y="3182938"/>
            <a:ext cx="6127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感</a:t>
            </a:r>
          </a:p>
        </p:txBody>
      </p:sp>
      <p:cxnSp>
        <p:nvCxnSpPr>
          <p:cNvPr id="18" name="直接箭头连接符 17">
            <a:extLst>
              <a:ext uri="{FF2B5EF4-FFF2-40B4-BE49-F238E27FC236}"/>
            </a:extLst>
          </p:cNvPr>
          <p:cNvCxnSpPr/>
          <p:nvPr/>
        </p:nvCxnSpPr>
        <p:spPr>
          <a:xfrm>
            <a:off x="2359025" y="3475038"/>
            <a:ext cx="992188" cy="0"/>
          </a:xfrm>
          <a:prstGeom prst="straightConnector1">
            <a:avLst/>
          </a:prstGeom>
          <a:ln w="25400" cmpd="thickThin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319" name="文本框 9"/>
          <p:cNvSpPr txBox="1">
            <a:spLocks noChangeArrowheads="1"/>
          </p:cNvSpPr>
          <p:nvPr/>
        </p:nvSpPr>
        <p:spPr bwMode="auto">
          <a:xfrm>
            <a:off x="3463925" y="3182938"/>
            <a:ext cx="26924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最爱湖东行不足</a:t>
            </a:r>
          </a:p>
        </p:txBody>
      </p:sp>
      <p:sp>
        <p:nvSpPr>
          <p:cNvPr id="141320" name="文本框 9"/>
          <p:cNvSpPr txBox="1">
            <a:spLocks noChangeArrowheads="1"/>
          </p:cNvSpPr>
          <p:nvPr/>
        </p:nvSpPr>
        <p:spPr bwMode="auto">
          <a:xfrm>
            <a:off x="2800350" y="1112838"/>
            <a:ext cx="28797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水  云  莺  燕</a:t>
            </a:r>
          </a:p>
        </p:txBody>
      </p:sp>
      <p:sp>
        <p:nvSpPr>
          <p:cNvPr id="141321" name="文本框 9"/>
          <p:cNvSpPr txBox="1">
            <a:spLocks noChangeArrowheads="1"/>
          </p:cNvSpPr>
          <p:nvPr/>
        </p:nvSpPr>
        <p:spPr bwMode="auto">
          <a:xfrm>
            <a:off x="2800350" y="1833563"/>
            <a:ext cx="28797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花  草  杨  堤</a:t>
            </a:r>
          </a:p>
        </p:txBody>
      </p:sp>
      <p:sp>
        <p:nvSpPr>
          <p:cNvPr id="24" name="左大括号 23">
            <a:extLst>
              <a:ext uri="{FF2B5EF4-FFF2-40B4-BE49-F238E27FC236}"/>
            </a:extLst>
          </p:cNvPr>
          <p:cNvSpPr/>
          <p:nvPr/>
        </p:nvSpPr>
        <p:spPr>
          <a:xfrm>
            <a:off x="2408238" y="1257300"/>
            <a:ext cx="292100" cy="1033463"/>
          </a:xfrm>
          <a:prstGeom prst="leftBrace">
            <a:avLst>
              <a:gd name="adj1" fmla="val 33814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左大括号 24">
            <a:extLst>
              <a:ext uri="{FF2B5EF4-FFF2-40B4-BE49-F238E27FC236}"/>
            </a:extLst>
          </p:cNvPr>
          <p:cNvSpPr/>
          <p:nvPr/>
        </p:nvSpPr>
        <p:spPr>
          <a:xfrm rot="10800000">
            <a:off x="6156325" y="1233488"/>
            <a:ext cx="292100" cy="2471737"/>
          </a:xfrm>
          <a:prstGeom prst="leftBrace">
            <a:avLst>
              <a:gd name="adj1" fmla="val 33814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1324" name="文本框 9"/>
          <p:cNvSpPr txBox="1">
            <a:spLocks noChangeArrowheads="1"/>
          </p:cNvSpPr>
          <p:nvPr/>
        </p:nvSpPr>
        <p:spPr bwMode="auto">
          <a:xfrm>
            <a:off x="6659563" y="2208213"/>
            <a:ext cx="20161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赞美、喜爱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TextBox 1"/>
          <p:cNvSpPr txBox="1">
            <a:spLocks noChangeArrowheads="1"/>
          </p:cNvSpPr>
          <p:nvPr/>
        </p:nvSpPr>
        <p:spPr bwMode="auto">
          <a:xfrm>
            <a:off x="523875" y="555625"/>
            <a:ext cx="80962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律诗行文，一般遵守起承转合的章法，起承转合分别对应首联、颔联、颈联、尾联。试以</a:t>
            </a:r>
            <a:r>
              <a:rPr lang="en-US" altLang="zh-CN" sz="2800" b="1">
                <a:latin typeface="宋体" charset="-122"/>
              </a:rPr>
              <a:t>《</a:t>
            </a:r>
            <a:r>
              <a:rPr lang="zh-CN" altLang="en-US" sz="2800" b="1">
                <a:latin typeface="宋体" charset="-122"/>
              </a:rPr>
              <a:t>钱塘湖春行</a:t>
            </a:r>
            <a:r>
              <a:rPr lang="en-US" altLang="zh-CN" sz="2800" b="1">
                <a:latin typeface="宋体" charset="-122"/>
              </a:rPr>
              <a:t>》</a:t>
            </a:r>
            <a:r>
              <a:rPr lang="zh-CN" altLang="en-US" sz="2800" b="1">
                <a:latin typeface="宋体" charset="-122"/>
              </a:rPr>
              <a:t>为例，分析起承转合。</a:t>
            </a:r>
          </a:p>
        </p:txBody>
      </p:sp>
      <p:sp>
        <p:nvSpPr>
          <p:cNvPr id="142338" name="矩形 2"/>
          <p:cNvSpPr>
            <a:spLocks noChangeArrowheads="1"/>
          </p:cNvSpPr>
          <p:nvPr/>
        </p:nvSpPr>
        <p:spPr bwMode="auto">
          <a:xfrm>
            <a:off x="755650" y="2111375"/>
            <a:ext cx="5903913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孤山寺北贾亭西，水面初平云脚低。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几处早莺争暖树，谁家新燕啄春泥。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乱花渐欲迷人眼，浅草才能没马蹄。</a:t>
            </a:r>
          </a:p>
          <a:p>
            <a:pPr algn="ctr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最爱湖东行不足，绿杨阴里白沙堤。</a:t>
            </a:r>
          </a:p>
        </p:txBody>
      </p:sp>
      <p:sp>
        <p:nvSpPr>
          <p:cNvPr id="71684" name="TextBox 1"/>
          <p:cNvSpPr txBox="1">
            <a:spLocks noChangeArrowheads="1"/>
          </p:cNvSpPr>
          <p:nvPr/>
        </p:nvSpPr>
        <p:spPr bwMode="auto">
          <a:xfrm>
            <a:off x="6659563" y="2243138"/>
            <a:ext cx="1800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起：总写湖水。</a:t>
            </a:r>
          </a:p>
        </p:txBody>
      </p:sp>
      <p:sp>
        <p:nvSpPr>
          <p:cNvPr id="71685" name="TextBox 4"/>
          <p:cNvSpPr txBox="1">
            <a:spLocks noChangeArrowheads="1"/>
          </p:cNvSpPr>
          <p:nvPr/>
        </p:nvSpPr>
        <p:spPr bwMode="auto">
          <a:xfrm>
            <a:off x="6659563" y="2730500"/>
            <a:ext cx="23050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承：承接上文，描写湖边景物。</a:t>
            </a:r>
          </a:p>
        </p:txBody>
      </p:sp>
      <p:sp>
        <p:nvSpPr>
          <p:cNvPr id="71686" name="TextBox 5"/>
          <p:cNvSpPr txBox="1">
            <a:spLocks noChangeArrowheads="1"/>
          </p:cNvSpPr>
          <p:nvPr/>
        </p:nvSpPr>
        <p:spPr bwMode="auto">
          <a:xfrm>
            <a:off x="6659563" y="3335338"/>
            <a:ext cx="22685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转：从树上转到地上。</a:t>
            </a:r>
          </a:p>
        </p:txBody>
      </p:sp>
      <p:sp>
        <p:nvSpPr>
          <p:cNvPr id="71687" name="TextBox 6"/>
          <p:cNvSpPr txBox="1">
            <a:spLocks noChangeArrowheads="1"/>
          </p:cNvSpPr>
          <p:nvPr/>
        </p:nvSpPr>
        <p:spPr bwMode="auto">
          <a:xfrm>
            <a:off x="6659563" y="3848100"/>
            <a:ext cx="1800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合：结束全文。</a:t>
            </a:r>
          </a:p>
        </p:txBody>
      </p:sp>
      <p:grpSp>
        <p:nvGrpSpPr>
          <p:cNvPr id="142343" name="组合 7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1" cy="825"/>
          </a:xfrm>
        </p:grpSpPr>
        <p:sp>
          <p:nvSpPr>
            <p:cNvPr id="14234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2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8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5" grpId="0"/>
      <p:bldP spid="71686" grpId="0"/>
      <p:bldP spid="71687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18"/>
          <p:cNvSpPr>
            <a:spLocks noChangeArrowheads="1"/>
          </p:cNvSpPr>
          <p:nvPr/>
        </p:nvSpPr>
        <p:spPr bwMode="auto">
          <a:xfrm>
            <a:off x="250825" y="503238"/>
            <a:ext cx="8642350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>
              <a:lnSpc>
                <a:spcPct val="130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读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野望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填空。</a:t>
            </a:r>
            <a:endParaRPr lang="en-US" altLang="zh-CN" sz="2800" b="1">
              <a:solidFill>
                <a:srgbClr val="000000"/>
              </a:solidFill>
              <a:latin typeface="宋体" charset="-122"/>
            </a:endParaRPr>
          </a:p>
          <a:p>
            <a:pPr algn="just" eaLnBrk="0" hangingPunct="0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  <a:ea typeface="黑体" pitchFamily="49" charset="-122"/>
              </a:rPr>
              <a:t>（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）“薄暮”在诗中的意思是什么？</a:t>
            </a:r>
            <a:endParaRPr lang="en-US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algn="just" eaLnBrk="0" hangingPunct="0">
              <a:lnSpc>
                <a:spcPct val="130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algn="just" eaLnBrk="0" hangingPunct="0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）第一句“东皋薄暮望”，点明了地点：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_____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，时间：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_____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，事件：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_____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algn="just" eaLnBrk="0" hangingPunct="0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）颔联写薄暮中的“秋夜静景”，山对树、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____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____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____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______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130300" y="1616075"/>
            <a:ext cx="4017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太阳将要落山的时候。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7508875" y="2197100"/>
            <a:ext cx="904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东皋</a:t>
            </a:r>
            <a:endParaRPr lang="zh-CN" altLang="en-US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366838" y="2722563"/>
            <a:ext cx="9064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薄暮</a:t>
            </a:r>
            <a:endParaRPr lang="zh-CN" altLang="en-US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4011613" y="2770188"/>
            <a:ext cx="5461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望</a:t>
            </a:r>
            <a:endParaRPr lang="zh-CN" altLang="en-US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7791450" y="3325813"/>
            <a:ext cx="54451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皆</a:t>
            </a:r>
            <a:endParaRPr lang="zh-CN" altLang="en-US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68313" y="3886200"/>
            <a:ext cx="5445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惟</a:t>
            </a:r>
            <a:endParaRPr lang="zh-CN" altLang="en-US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547813" y="3886200"/>
            <a:ext cx="544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色</a:t>
            </a:r>
            <a:endParaRPr lang="zh-CN" altLang="en-US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916238" y="3886200"/>
            <a:ext cx="544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晖</a:t>
            </a:r>
            <a:endParaRPr lang="zh-CN" altLang="en-US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43370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4337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7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443663" y="593725"/>
            <a:ext cx="5048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B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44386" name="Rectangle 10"/>
          <p:cNvSpPr>
            <a:spLocks noChangeArrowheads="1"/>
          </p:cNvSpPr>
          <p:nvPr/>
        </p:nvSpPr>
        <p:spPr bwMode="auto">
          <a:xfrm>
            <a:off x="468313" y="1111250"/>
            <a:ext cx="8207375" cy="369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>
              <a:lnSpc>
                <a:spcPct val="110000"/>
              </a:lnSpc>
              <a:buFont typeface="Arial" charset="0"/>
              <a:buNone/>
            </a:pP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“征蓬”两句，既表述了诗人前往边境慰问将士之事，又描写了边塞独特之景，更在叙事写景中传达出自己被排挤出朝廷的幽微难言的内心情感。</a:t>
            </a:r>
          </a:p>
          <a:p>
            <a:pPr algn="just" eaLnBrk="0" hangingPunct="0">
              <a:lnSpc>
                <a:spcPct val="110000"/>
              </a:lnSpc>
              <a:buFont typeface="Arial" charset="0"/>
              <a:buNone/>
            </a:pP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诗人以传神的笔墨刻画了明媚秀丽的塞外风光，其中“大漠孤烟直，长河落日圆”两句，更是脍炙人口的千古名句。</a:t>
            </a:r>
          </a:p>
          <a:p>
            <a:pPr algn="just" eaLnBrk="0" hangingPunct="0">
              <a:lnSpc>
                <a:spcPct val="110000"/>
              </a:lnSpc>
              <a:buFont typeface="Arial" charset="0"/>
              <a:buNone/>
            </a:pP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诗中的“圆”字与“直”字，都用得逼真传神，非常讲究景物的画面感，充分体现了王维“诗中有画”的特色。</a:t>
            </a:r>
          </a:p>
          <a:p>
            <a:pPr algn="just" eaLnBrk="0" hangingPunct="0">
              <a:lnSpc>
                <a:spcPct val="110000"/>
              </a:lnSpc>
              <a:buFont typeface="Arial" charset="0"/>
              <a:buNone/>
            </a:pP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“都护在燕然”和前面的“属国过居延”遥相呼应，点明了诗人此次出使路途。</a:t>
            </a:r>
          </a:p>
        </p:txBody>
      </p:sp>
      <p:grpSp>
        <p:nvGrpSpPr>
          <p:cNvPr id="144387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4438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4388" name="矩形 1"/>
          <p:cNvSpPr>
            <a:spLocks noChangeArrowheads="1"/>
          </p:cNvSpPr>
          <p:nvPr/>
        </p:nvSpPr>
        <p:spPr bwMode="auto">
          <a:xfrm>
            <a:off x="496888" y="576263"/>
            <a:ext cx="7056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Arial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对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《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使至塞上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》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理解不正确的一项是（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      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0638"/>
            <a:ext cx="9144000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48">
            <a:extLst>
              <a:ext uri="{FF2B5EF4-FFF2-40B4-BE49-F238E27FC236}"/>
            </a:extLst>
          </p:cNvPr>
          <p:cNvSpPr txBox="1"/>
          <p:nvPr/>
        </p:nvSpPr>
        <p:spPr>
          <a:xfrm>
            <a:off x="2401152" y="1563638"/>
            <a:ext cx="4341695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r>
              <a:rPr lang="zh-CN" altLang="en-US" sz="51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野  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11"/>
          <p:cNvSpPr>
            <a:spLocks noChangeArrowheads="1"/>
          </p:cNvSpPr>
          <p:nvPr/>
        </p:nvSpPr>
        <p:spPr bwMode="auto">
          <a:xfrm>
            <a:off x="466725" y="1382713"/>
            <a:ext cx="856932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崔颢的诗风历来雄浑奔放，风骨凛然。</a:t>
            </a:r>
          </a:p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诗中最后一句运用倒装的句式，读起来更显气势。</a:t>
            </a:r>
          </a:p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C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这首诗情景交融，气势恢宏，令人读后回味无穷。</a:t>
            </a:r>
          </a:p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这首诗抒发了诗人漂泊异地，思念故乡的情怀。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875463" y="627063"/>
            <a:ext cx="312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A</a:t>
            </a:r>
            <a:endParaRPr lang="zh-CN" altLang="en-US" sz="2800">
              <a:solidFill>
                <a:srgbClr val="FF0000"/>
              </a:solidFill>
              <a:ea typeface="黑体" pitchFamily="49" charset="-122"/>
            </a:endParaRPr>
          </a:p>
        </p:txBody>
      </p:sp>
      <p:grpSp>
        <p:nvGrpSpPr>
          <p:cNvPr id="145411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4541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5412" name="矩形 1"/>
          <p:cNvSpPr>
            <a:spLocks noChangeArrowheads="1"/>
          </p:cNvSpPr>
          <p:nvPr/>
        </p:nvSpPr>
        <p:spPr bwMode="auto">
          <a:xfrm>
            <a:off x="536575" y="625475"/>
            <a:ext cx="8039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3.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对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黄鹤楼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分析不正确的一项是（    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矩形 5"/>
          <p:cNvSpPr>
            <a:spLocks noChangeArrowheads="1"/>
          </p:cNvSpPr>
          <p:nvPr/>
        </p:nvSpPr>
        <p:spPr bwMode="auto">
          <a:xfrm>
            <a:off x="468313" y="1127125"/>
            <a:ext cx="8567737" cy="374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这首诗是李白乘船出蜀至荆门时所作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随着眼前景物的变</a:t>
            </a:r>
            <a:endParaRPr lang="en-US" altLang="zh-CN" sz="24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10000"/>
              </a:lnSpc>
              <a:buFont typeface="Arial" charset="0"/>
              <a:buNone/>
            </a:pP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换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诗人自然地描绘出画卷般的景色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乡思旅情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尽在诗中。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</a:t>
            </a:r>
          </a:p>
          <a:p>
            <a:pPr eaLnBrk="0" hangingPunct="0">
              <a:lnSpc>
                <a:spcPct val="110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颔联炼字精妙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“随”表现出群山与平野的位置逐渐变换、推移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写出空间感和流动感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“入”渲染出江水汇流的磅礴气势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展示了诗人的广阔胸襟。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</a:t>
            </a:r>
          </a:p>
          <a:p>
            <a:pPr eaLnBrk="0" hangingPunct="0">
              <a:lnSpc>
                <a:spcPct val="110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颈联描写了一幅空阔辽远的月夜云天图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想象大胆奇特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有灵动之感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情韵悠长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表达出诗人豪迈的心情和新鲜的感受。</a:t>
            </a: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</a:t>
            </a:r>
          </a:p>
          <a:p>
            <a:pPr eaLnBrk="0" hangingPunct="0">
              <a:lnSpc>
                <a:spcPct val="110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尾联由欣赏美景转入深沉的乡情之叹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用拟人手法含蓄地表达了诗人对故乡山水的无限眷恋之情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收束全诗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余音袅袅。</a:t>
            </a:r>
            <a:r>
              <a:rPr lang="en-US" altLang="zh-CN" sz="2400" b="1">
                <a:solidFill>
                  <a:srgbClr val="000000"/>
                </a:solidFill>
              </a:rPr>
              <a:t> 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669213" y="541338"/>
            <a:ext cx="6477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C</a:t>
            </a:r>
            <a:endParaRPr lang="zh-CN" altLang="en-US" sz="2800">
              <a:solidFill>
                <a:srgbClr val="FF0000"/>
              </a:solidFill>
            </a:endParaRPr>
          </a:p>
        </p:txBody>
      </p:sp>
      <p:grpSp>
        <p:nvGrpSpPr>
          <p:cNvPr id="146435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4643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6436" name="矩形 1"/>
          <p:cNvSpPr>
            <a:spLocks noChangeArrowheads="1"/>
          </p:cNvSpPr>
          <p:nvPr/>
        </p:nvSpPr>
        <p:spPr bwMode="auto">
          <a:xfrm>
            <a:off x="468313" y="563563"/>
            <a:ext cx="8064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4.</a:t>
            </a:r>
            <a:r>
              <a:rPr lang="zh-CN" altLang="zh-CN" sz="2400" b="1">
                <a:solidFill>
                  <a:srgbClr val="000000"/>
                </a:solidFill>
                <a:latin typeface="宋体" charset="-122"/>
              </a:rPr>
              <a:t>下面对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《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渡荆门送别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》</a:t>
            </a:r>
            <a:r>
              <a:rPr lang="zh-CN" altLang="zh-CN" sz="2400" b="1">
                <a:solidFill>
                  <a:srgbClr val="000000"/>
                </a:solidFill>
                <a:latin typeface="宋体" charset="-122"/>
              </a:rPr>
              <a:t>的赏析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宋体" charset="-122"/>
              </a:rPr>
              <a:t>不恰当的一项是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   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）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Rectangle 1"/>
          <p:cNvSpPr>
            <a:spLocks noChangeArrowheads="1"/>
          </p:cNvSpPr>
          <p:nvPr/>
        </p:nvSpPr>
        <p:spPr bwMode="auto">
          <a:xfrm>
            <a:off x="539750" y="760413"/>
            <a:ext cx="835342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200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钱塘湖春行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_________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为线索，描写了西湖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_____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的明媚风光，抒发了诗人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________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的感情。第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______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句和第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______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句是颔联，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______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联运用了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________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的修辞手法。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851275" y="987425"/>
            <a:ext cx="1809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诗人行踪 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11188" y="1760538"/>
            <a:ext cx="903287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早春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651500" y="1841500"/>
            <a:ext cx="906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喜悦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900113" y="2690813"/>
            <a:ext cx="544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132138" y="2690813"/>
            <a:ext cx="544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四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971550" y="3435350"/>
            <a:ext cx="903288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对偶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47464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4746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2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 2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508625" y="2690813"/>
            <a:ext cx="126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中间两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1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矩形 2"/>
          <p:cNvSpPr>
            <a:spLocks noChangeArrowheads="1"/>
          </p:cNvSpPr>
          <p:nvPr/>
        </p:nvSpPr>
        <p:spPr bwMode="auto">
          <a:xfrm>
            <a:off x="684213" y="1203325"/>
            <a:ext cx="80645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>
                <a:latin typeface="宋体" charset="-122"/>
              </a:rPr>
              <a:t>阅读下面诗歌，完成问题。</a:t>
            </a:r>
            <a:endParaRPr lang="en-US" altLang="zh-CN" sz="2400" b="1" dirty="0">
              <a:latin typeface="宋体" charset="-122"/>
            </a:endParaRPr>
          </a:p>
          <a:p>
            <a:pPr algn="ctr">
              <a:buFont typeface="Arial" charset="0"/>
              <a:buNone/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游山西村</a:t>
            </a:r>
          </a:p>
          <a:p>
            <a:pPr algn="ctr">
              <a:buFont typeface="Arial" charset="0"/>
              <a:buNone/>
            </a:pPr>
            <a:r>
              <a:rPr lang="zh-CN" altLang="en-US" b="1" dirty="0">
                <a:latin typeface="宋体" charset="-122"/>
              </a:rPr>
              <a:t>陆  游</a:t>
            </a:r>
          </a:p>
          <a:p>
            <a:pPr algn="ctr"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莫笑农家腊酒浑，丰年留客足鸡豚。</a:t>
            </a:r>
          </a:p>
          <a:p>
            <a:pPr algn="ctr"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山重水复疑无路，柳暗花明又一村。</a:t>
            </a:r>
          </a:p>
          <a:p>
            <a:pPr algn="ctr"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箫鼓追随春社近，衣冠简朴古风存。</a:t>
            </a:r>
          </a:p>
          <a:p>
            <a:pPr algn="ctr"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从今若许闲乘月，拄杖无时夜叩门。</a:t>
            </a:r>
          </a:p>
          <a:p>
            <a:pPr>
              <a:buFont typeface="Arial" charset="0"/>
              <a:buNone/>
            </a:pPr>
            <a:r>
              <a:rPr lang="zh-CN" altLang="en-US" sz="2400" b="1" dirty="0">
                <a:latin typeface="宋体" charset="-122"/>
              </a:rPr>
              <a:t>（</a:t>
            </a:r>
            <a:r>
              <a:rPr lang="en-US" altLang="zh-CN" sz="2400" b="1" dirty="0">
                <a:latin typeface="宋体" charset="-122"/>
              </a:rPr>
              <a:t>1</a:t>
            </a:r>
            <a:r>
              <a:rPr lang="zh-CN" altLang="en-US" sz="2400" b="1" dirty="0">
                <a:latin typeface="宋体" charset="-122"/>
              </a:rPr>
              <a:t>）本诗颔联和颈联是从哪两个方面描写山西村的？</a:t>
            </a:r>
          </a:p>
          <a:p>
            <a:pPr>
              <a:buFont typeface="Arial" charset="0"/>
              <a:buNone/>
            </a:pPr>
            <a:r>
              <a:rPr lang="zh-CN" altLang="en-US" sz="2400" b="1" dirty="0">
                <a:latin typeface="宋体" charset="-122"/>
              </a:rPr>
              <a:t>（</a:t>
            </a:r>
            <a:r>
              <a:rPr lang="en-US" altLang="zh-CN" sz="2400" b="1" dirty="0">
                <a:latin typeface="宋体" charset="-122"/>
              </a:rPr>
              <a:t>2</a:t>
            </a:r>
            <a:r>
              <a:rPr lang="zh-CN" altLang="en-US" sz="2400" b="1" dirty="0">
                <a:latin typeface="宋体" charset="-122"/>
              </a:rPr>
              <a:t>）请结合“无时”一词，分析尾联中作者所表达的情感。</a:t>
            </a:r>
          </a:p>
        </p:txBody>
      </p:sp>
      <p:grpSp>
        <p:nvGrpSpPr>
          <p:cNvPr id="149506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495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grpSp>
        <p:nvGrpSpPr>
          <p:cNvPr id="149507" name="组合 1"/>
          <p:cNvGrpSpPr>
            <a:grpSpLocks/>
          </p:cNvGrpSpPr>
          <p:nvPr/>
        </p:nvGrpSpPr>
        <p:grpSpPr bwMode="auto">
          <a:xfrm>
            <a:off x="3635375" y="466725"/>
            <a:ext cx="1743075" cy="566738"/>
            <a:chOff x="3333750" y="555625"/>
            <a:chExt cx="1743075" cy="566738"/>
          </a:xfrm>
        </p:grpSpPr>
        <p:sp>
          <p:nvSpPr>
            <p:cNvPr id="8" name="圆角矩形 7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3" y="673100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9" name="圆角矩形 8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679450"/>
              <a:ext cx="442913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0" name="圆角矩形 9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679450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1" name="圆角矩形 10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687388"/>
              <a:ext cx="441325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49513" name="矩形 1"/>
            <p:cNvSpPr>
              <a:spLocks noChangeArrowheads="1"/>
            </p:cNvSpPr>
            <p:nvPr/>
          </p:nvSpPr>
          <p:spPr bwMode="auto">
            <a:xfrm>
              <a:off x="3333750" y="555625"/>
              <a:ext cx="1743075" cy="566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拓展阅读</a:t>
              </a:r>
            </a:p>
          </p:txBody>
        </p:sp>
      </p:grpSp>
      <p:sp>
        <p:nvSpPr>
          <p:cNvPr id="149508" name="矩形 1"/>
          <p:cNvSpPr>
            <a:spLocks noChangeArrowheads="1"/>
          </p:cNvSpPr>
          <p:nvPr/>
        </p:nvSpPr>
        <p:spPr bwMode="auto">
          <a:xfrm>
            <a:off x="5533645" y="642122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（中考真题</a:t>
            </a:r>
            <a:r>
              <a:rPr lang="zh-CN" altLang="en-US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529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5053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150530" name="矩形 3"/>
          <p:cNvSpPr>
            <a:spLocks noChangeArrowheads="1"/>
          </p:cNvSpPr>
          <p:nvPr/>
        </p:nvSpPr>
        <p:spPr bwMode="auto">
          <a:xfrm>
            <a:off x="373063" y="1046163"/>
            <a:ext cx="8328025" cy="252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优美的自然景色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淳朴的乡村民俗。</a:t>
            </a:r>
          </a:p>
          <a:p>
            <a:pPr>
              <a:lnSpc>
                <a:spcPct val="20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“无时”一词写出诗人随时都想去山西村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表达了诗人与村民相处融洽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喜爱山西村的真挚情感。</a:t>
            </a:r>
          </a:p>
        </p:txBody>
      </p:sp>
      <p:sp>
        <p:nvSpPr>
          <p:cNvPr id="150531" name="TextBox 14"/>
          <p:cNvSpPr txBox="1">
            <a:spLocks noChangeArrowheads="1"/>
          </p:cNvSpPr>
          <p:nvPr/>
        </p:nvSpPr>
        <p:spPr bwMode="auto">
          <a:xfrm>
            <a:off x="468313" y="579438"/>
            <a:ext cx="172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参考答案：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矩形 1"/>
          <p:cNvSpPr>
            <a:spLocks noChangeArrowheads="1"/>
          </p:cNvSpPr>
          <p:nvPr/>
        </p:nvSpPr>
        <p:spPr bwMode="auto">
          <a:xfrm>
            <a:off x="395288" y="658813"/>
            <a:ext cx="8424862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>
                <a:latin typeface="宋体" charset="-122"/>
              </a:rPr>
              <a:t>阅读</a:t>
            </a:r>
            <a:r>
              <a:rPr lang="en-US" altLang="zh-CN" sz="2400" b="1" dirty="0">
                <a:latin typeface="宋体" charset="-122"/>
              </a:rPr>
              <a:t>《</a:t>
            </a:r>
            <a:r>
              <a:rPr lang="zh-CN" altLang="en-US" sz="2400" b="1" dirty="0">
                <a:latin typeface="宋体" charset="-122"/>
              </a:rPr>
              <a:t>鲁山山行</a:t>
            </a:r>
            <a:r>
              <a:rPr lang="en-US" altLang="zh-CN" sz="2400" b="1" dirty="0">
                <a:latin typeface="宋体" charset="-122"/>
              </a:rPr>
              <a:t>》</a:t>
            </a:r>
            <a:r>
              <a:rPr lang="zh-CN" altLang="en-US" sz="2400" b="1" dirty="0">
                <a:latin typeface="宋体" charset="-122"/>
              </a:rPr>
              <a:t>，按要求回答问题</a:t>
            </a:r>
            <a:r>
              <a:rPr lang="zh-CN" altLang="en-US" sz="2400" b="1" dirty="0" smtClean="0">
                <a:latin typeface="宋体" charset="-122"/>
              </a:rPr>
              <a:t>。</a:t>
            </a:r>
            <a:endParaRPr lang="zh-CN" altLang="en-US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buFont typeface="Arial" charset="0"/>
              <a:buNone/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鲁山山行</a:t>
            </a:r>
          </a:p>
          <a:p>
            <a:pPr algn="ctr">
              <a:buFont typeface="Arial" charset="0"/>
              <a:buNone/>
            </a:pPr>
            <a:r>
              <a:rPr lang="zh-CN" altLang="en-US" b="1" dirty="0">
                <a:latin typeface="宋体" charset="-122"/>
              </a:rPr>
              <a:t>梅尧臣</a:t>
            </a:r>
          </a:p>
          <a:p>
            <a:pPr algn="ctr"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适与野情惬，千山高复低。</a:t>
            </a:r>
          </a:p>
          <a:p>
            <a:pPr algn="ctr"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好峰随处改，幽径独行迷。</a:t>
            </a:r>
          </a:p>
          <a:p>
            <a:pPr algn="ctr"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霜落熊升树，林空鹿饮溪。</a:t>
            </a:r>
          </a:p>
          <a:p>
            <a:pPr algn="ctr">
              <a:buFont typeface="Arial" charset="0"/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人家在何许，云外一声鸡。</a:t>
            </a:r>
          </a:p>
          <a:p>
            <a:pPr>
              <a:buFont typeface="Arial" charset="0"/>
              <a:buNone/>
            </a:pPr>
            <a:r>
              <a:rPr lang="zh-CN" altLang="en-US" sz="2400" b="1" dirty="0">
                <a:latin typeface="宋体" charset="-122"/>
              </a:rPr>
              <a:t>（</a:t>
            </a:r>
            <a:r>
              <a:rPr lang="en-US" altLang="zh-CN" sz="2400" b="1" dirty="0">
                <a:latin typeface="宋体" charset="-122"/>
              </a:rPr>
              <a:t>1</a:t>
            </a:r>
            <a:r>
              <a:rPr lang="zh-CN" altLang="en-US" sz="2400" b="1" dirty="0">
                <a:latin typeface="宋体" charset="-122"/>
              </a:rPr>
              <a:t>）这首诗描写的是何时的景色？请结合诗句的具体内容简要赏析。</a:t>
            </a:r>
          </a:p>
          <a:p>
            <a:pPr>
              <a:buFont typeface="Arial" charset="0"/>
              <a:buNone/>
            </a:pPr>
            <a:r>
              <a:rPr lang="zh-CN" altLang="en-US" sz="2400" b="1" dirty="0">
                <a:latin typeface="宋体" charset="-122"/>
              </a:rPr>
              <a:t>（</a:t>
            </a:r>
            <a:r>
              <a:rPr lang="en-US" altLang="zh-CN" sz="2400" b="1" dirty="0">
                <a:latin typeface="宋体" charset="-122"/>
              </a:rPr>
              <a:t>2</a:t>
            </a:r>
            <a:r>
              <a:rPr lang="zh-CN" altLang="en-US" sz="2400" b="1" dirty="0">
                <a:latin typeface="宋体" charset="-122"/>
              </a:rPr>
              <a:t>）这首诗的尾联采用了什么写作手法？请结合诗句分析。</a:t>
            </a:r>
          </a:p>
        </p:txBody>
      </p:sp>
      <p:grpSp>
        <p:nvGrpSpPr>
          <p:cNvPr id="151554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5155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矩形 4"/>
          <p:cNvSpPr>
            <a:spLocks noChangeArrowheads="1"/>
          </p:cNvSpPr>
          <p:nvPr/>
        </p:nvSpPr>
        <p:spPr bwMode="auto">
          <a:xfrm>
            <a:off x="373063" y="1192213"/>
            <a:ext cx="832802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）描绘了一幅斑斓多姿的深秋山景图：深秋时节，霜降临空，诗人在鲁山中旅行。山路上没有其他行人，诗人兴致勃勃，一边赶路一边欣赏着千姿百态的山峰和山间的种种景象。     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）尾联巧妙的运用了设问手法，写出了“空山不见人，但闻人语响”的语境，移步换景，一幅原生态的画面映入眼帘，表达出诗人超脱，淡泊的闲适恬静心态。</a:t>
            </a:r>
          </a:p>
        </p:txBody>
      </p:sp>
      <p:grpSp>
        <p:nvGrpSpPr>
          <p:cNvPr id="152578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5258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152579" name="TextBox 1"/>
          <p:cNvSpPr txBox="1">
            <a:spLocks noChangeArrowheads="1"/>
          </p:cNvSpPr>
          <p:nvPr/>
        </p:nvSpPr>
        <p:spPr bwMode="auto">
          <a:xfrm>
            <a:off x="468313" y="579438"/>
            <a:ext cx="172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参考答案：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TextBox 6"/>
          <p:cNvSpPr txBox="1">
            <a:spLocks noChangeArrowheads="1"/>
          </p:cNvSpPr>
          <p:nvPr/>
        </p:nvSpPr>
        <p:spPr bwMode="auto">
          <a:xfrm>
            <a:off x="755650" y="1276350"/>
            <a:ext cx="7777163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有感情地朗读这五首唐诗。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背诵这五首诗。以其中一首诗为例，说说律诗在对仗、押韵等方面的特点。</a:t>
            </a:r>
          </a:p>
        </p:txBody>
      </p:sp>
      <p:grpSp>
        <p:nvGrpSpPr>
          <p:cNvPr id="153602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5360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课下作业</a:t>
              </a:r>
            </a:p>
          </p:txBody>
        </p:sp>
        <p:cxnSp>
          <p:nvCxnSpPr>
            <p:cNvPr id="1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685800">
              <a:buFont typeface="Arial" charset="0"/>
              <a:buNone/>
            </a:pPr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矩形 12"/>
          <p:cNvSpPr>
            <a:spLocks noChangeArrowheads="1"/>
          </p:cNvSpPr>
          <p:nvPr/>
        </p:nvSpPr>
        <p:spPr bwMode="auto">
          <a:xfrm>
            <a:off x="323850" y="1335088"/>
            <a:ext cx="6119813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王绩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约</a:t>
            </a:r>
            <a:r>
              <a:rPr lang="en-US" altLang="zh-CN" sz="2700" b="1">
                <a:latin typeface="楷体" pitchFamily="49" charset="-122"/>
                <a:ea typeface="楷体" pitchFamily="49" charset="-122"/>
              </a:rPr>
              <a:t>589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—</a:t>
            </a:r>
            <a:r>
              <a:rPr lang="en-US" altLang="zh-CN" sz="2700" b="1">
                <a:latin typeface="楷体" pitchFamily="49" charset="-122"/>
                <a:ea typeface="楷体" pitchFamily="49" charset="-122"/>
              </a:rPr>
              <a:t>644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700" b="1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唐代诗人。字无功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号东皋子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绛州龙门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今山西河津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人。清高自恃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放诞纵酒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其诗多写饮酒及隐逸田园之趣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赞美嵇康、阮籍和陶潜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嘲讽周、孔礼教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以抒怀才不遇之苦闷。语言朴素自然。有《王无功文集》。</a:t>
            </a:r>
          </a:p>
        </p:txBody>
      </p:sp>
      <p:pic>
        <p:nvPicPr>
          <p:cNvPr id="80898" name="aw+1.jpg" descr="id:2147504426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5250" y="1492250"/>
            <a:ext cx="237490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0899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8090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grpSp>
        <p:nvGrpSpPr>
          <p:cNvPr id="80900" name="组合 1"/>
          <p:cNvGrpSpPr>
            <a:grpSpLocks/>
          </p:cNvGrpSpPr>
          <p:nvPr/>
        </p:nvGrpSpPr>
        <p:grpSpPr bwMode="auto">
          <a:xfrm>
            <a:off x="3700463" y="420688"/>
            <a:ext cx="1743075" cy="566737"/>
            <a:chOff x="3406775" y="598488"/>
            <a:chExt cx="1743075" cy="566737"/>
          </a:xfrm>
        </p:grpSpPr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75187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80905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作者简介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矩形 5"/>
          <p:cNvSpPr>
            <a:spLocks noChangeArrowheads="1"/>
          </p:cNvSpPr>
          <p:nvPr/>
        </p:nvSpPr>
        <p:spPr bwMode="auto">
          <a:xfrm>
            <a:off x="468313" y="1327150"/>
            <a:ext cx="82073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王绩入朝后以秘书省正字待诏门下省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不久辞官还乡。贞观中出为太乐丞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旋又告归。此诗当作于诗人辞官隐居东皋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在今山西河津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之时。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1922" name="组合 1"/>
          <p:cNvGrpSpPr>
            <a:grpSpLocks/>
          </p:cNvGrpSpPr>
          <p:nvPr/>
        </p:nvGrpSpPr>
        <p:grpSpPr bwMode="auto">
          <a:xfrm>
            <a:off x="3700463" y="411163"/>
            <a:ext cx="1743075" cy="566737"/>
            <a:chOff x="3333750" y="598488"/>
            <a:chExt cx="1743075" cy="566502"/>
          </a:xfrm>
        </p:grpSpPr>
        <p:sp>
          <p:nvSpPr>
            <p:cNvPr id="9" name="圆角矩形 8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914"/>
              <a:ext cx="442913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0" name="圆角矩形 9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262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1" name="圆角矩形 10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12" name="圆角矩形 11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81931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写作背景</a:t>
              </a:r>
            </a:p>
          </p:txBody>
        </p:sp>
      </p:grpSp>
      <p:grpSp>
        <p:nvGrpSpPr>
          <p:cNvPr id="81923" name="组合 1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8192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</TotalTime>
  <Words>8137</Words>
  <Application>Microsoft Office PowerPoint</Application>
  <PresentationFormat>全屏显示(16:9)</PresentationFormat>
  <Paragraphs>482</Paragraphs>
  <Slides>78</Slides>
  <Notes>2</Notes>
  <HiddenSlides>0</HiddenSlides>
  <MMClips>5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78</vt:i4>
      </vt:variant>
    </vt:vector>
  </HeadingPairs>
  <TitlesOfParts>
    <vt:vector size="93" baseType="lpstr">
      <vt:lpstr>Arial</vt:lpstr>
      <vt:lpstr>宋体</vt:lpstr>
      <vt:lpstr>FZXingKai-S04</vt:lpstr>
      <vt:lpstr>Impact</vt:lpstr>
      <vt:lpstr>Arial Unicode MS</vt:lpstr>
      <vt:lpstr>汉语拼音</vt:lpstr>
      <vt:lpstr>Kaiti SC</vt:lpstr>
      <vt:lpstr>微软雅黑</vt:lpstr>
      <vt:lpstr>楷体</vt:lpstr>
      <vt:lpstr>Xingkai SC</vt:lpstr>
      <vt:lpstr>Times New Roman</vt:lpstr>
      <vt:lpstr>黑体</vt:lpstr>
      <vt:lpstr>Wingdings</vt:lpstr>
      <vt:lpstr>Calibri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751</cp:revision>
  <dcterms:created xsi:type="dcterms:W3CDTF">2018-11-06T06:39:21Z</dcterms:created>
  <dcterms:modified xsi:type="dcterms:W3CDTF">2020-03-27T07:02:42Z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